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9"/>
  </p:notesMasterIdLst>
  <p:sldIdLst>
    <p:sldId id="270" r:id="rId2"/>
    <p:sldId id="257" r:id="rId3"/>
    <p:sldId id="271" r:id="rId4"/>
    <p:sldId id="258" r:id="rId5"/>
    <p:sldId id="259" r:id="rId6"/>
    <p:sldId id="260" r:id="rId7"/>
    <p:sldId id="261" r:id="rId8"/>
    <p:sldId id="279" r:id="rId9"/>
    <p:sldId id="278" r:id="rId10"/>
    <p:sldId id="263" r:id="rId11"/>
    <p:sldId id="264" r:id="rId12"/>
    <p:sldId id="282" r:id="rId13"/>
    <p:sldId id="265" r:id="rId14"/>
    <p:sldId id="283" r:id="rId15"/>
    <p:sldId id="266" r:id="rId16"/>
    <p:sldId id="267" r:id="rId17"/>
    <p:sldId id="277" r:id="rId18"/>
    <p:sldId id="284" r:id="rId19"/>
    <p:sldId id="268" r:id="rId20"/>
    <p:sldId id="287" r:id="rId21"/>
    <p:sldId id="269" r:id="rId22"/>
    <p:sldId id="272" r:id="rId23"/>
    <p:sldId id="273" r:id="rId24"/>
    <p:sldId id="274" r:id="rId25"/>
    <p:sldId id="286" r:id="rId26"/>
    <p:sldId id="275" r:id="rId27"/>
    <p:sldId id="276" r:id="rId28"/>
  </p:sldIdLst>
  <p:sldSz cx="9144000" cy="6858000" type="screen4x3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5201" autoAdjust="0"/>
  </p:normalViewPr>
  <p:slideViewPr>
    <p:cSldViewPr>
      <p:cViewPr varScale="1">
        <p:scale>
          <a:sx n="106" d="100"/>
          <a:sy n="106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1B080D-1C88-A432-2407-9DAEF1FC1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72371-74D3-C5E8-58BC-54555933A1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5748C4-9816-864E-8FC8-B31F8CF96488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FDC159-0B6D-6914-4E1C-53C070F73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BC5C34-3E2B-E73A-F5C3-E2696B6A1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9FC73-C01A-C507-5F55-84B9DD7BF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947E-E59A-9D15-01EE-3A196C158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BCB97E-1B3E-514E-B826-B6C2155DA92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86DF1F6E-EC6A-B3D3-CBC1-10CB08BD20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1C57355E-E378-C50D-93A3-A401162A84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0BD517A0-1D16-AE01-0F77-10F3FFEED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2611E5-5074-CB4E-BD58-EC5CDF921DDF}" type="slidenum">
              <a:rPr lang="et-EE" altLang="et-E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t-EE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E838569-E2A5-077C-85ED-D78C392B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A03B-CFC5-2743-B449-F7CD6F7BDF86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8EEB1DA-DFD0-AA76-3A47-08F3EA37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3F215CF-37C7-FF5D-9696-66D6F33B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571E-5782-6149-A1EE-CDFFF3ADED7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169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088E3A5-B652-8763-5014-C3FB474E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2FEA-519A-624C-8C37-D4BFBC645EF0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E14AD3A-7AEB-FF12-8500-1876B032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9B4EC65-0231-9ED3-5C97-1EC838A7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2837-8F0C-594F-A952-9DC828A1F9C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10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92EFF38-2607-803D-D737-ACF6A66E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B0FD-CB8D-9349-B2DD-04D4F8F34F5E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4424BDB-51DE-8B39-2193-7FBCDBC7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DA0FB92-284B-D02A-7090-0378DDC8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DB40-7974-E144-A3A7-39E25D4D4C8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2769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E95120-5385-36D4-A764-505819E1C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C77961-BEEF-8258-6921-0D93AE2C8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014ED5-5248-6B85-0F8F-9134018D8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0339-5166-B34D-A5F6-9EDA3C23B107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8950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E8C4A-BA0F-2B37-2CD4-E3F2249BF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EA4A-D63F-1F5A-6834-7C45262D3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D370A-0F1F-6584-230A-FA0FD5EBC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1073-B0B4-A248-BE9C-3941A2FFC4F7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1443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8F1CE0F-5633-1B2D-7D47-8AE2AC89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FA0A-129F-7A4F-AE38-96B100880BFC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396EA24-46D6-1F6F-8DA1-B8321648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5BD1058-0C3E-A1D5-6B5C-AEFA2C88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4E5E-8A5F-7940-A0FA-0E695DA76B8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353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A92C315-3530-B1DE-6B54-9C32A623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DE92-EFF2-084A-BCFE-D44C963BA4A4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DF941B0-9E72-9D5F-1BE7-3F08F723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365F167-ECC7-62E6-4E3E-276B1CE6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C954-93CF-8F46-9D6E-B89BEB4C6D5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073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7CA3F41D-196D-F963-F1DC-837C8FC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BAA3-B491-0645-9443-529F03F0D981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08EF27E2-BD70-8F1C-00BA-AA23301C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ED74E4CC-9648-B15E-DA0F-76F4B536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7673-04E0-7A49-A233-EC23E4C8A16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629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3">
            <a:extLst>
              <a:ext uri="{FF2B5EF4-FFF2-40B4-BE49-F238E27FC236}">
                <a16:creationId xmlns:a16="http://schemas.microsoft.com/office/drawing/2014/main" id="{8F5ED27A-CB73-7681-8053-2C25593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C85B-5CB1-504D-A6E1-621FEB5101B8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8" name="Jaluse kohatäide 4">
            <a:extLst>
              <a:ext uri="{FF2B5EF4-FFF2-40B4-BE49-F238E27FC236}">
                <a16:creationId xmlns:a16="http://schemas.microsoft.com/office/drawing/2014/main" id="{D952C97A-DFD0-A9CD-403B-34637AC4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aidinumbri kohatäide 5">
            <a:extLst>
              <a:ext uri="{FF2B5EF4-FFF2-40B4-BE49-F238E27FC236}">
                <a16:creationId xmlns:a16="http://schemas.microsoft.com/office/drawing/2014/main" id="{73E9FAFC-3ECD-1DDE-C4E6-05B1624C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B7BC-935B-954E-9E4D-58592FBEC8B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3437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Kuupäeva kohatäide 3">
            <a:extLst>
              <a:ext uri="{FF2B5EF4-FFF2-40B4-BE49-F238E27FC236}">
                <a16:creationId xmlns:a16="http://schemas.microsoft.com/office/drawing/2014/main" id="{D62A9D15-4E81-B6EB-2FFE-82975973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3E4E-E21A-3644-90C8-DE1E37672D3C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4" name="Jaluse kohatäide 4">
            <a:extLst>
              <a:ext uri="{FF2B5EF4-FFF2-40B4-BE49-F238E27FC236}">
                <a16:creationId xmlns:a16="http://schemas.microsoft.com/office/drawing/2014/main" id="{E87FA6FF-41E9-17E3-753C-DED9C1C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>
            <a:extLst>
              <a:ext uri="{FF2B5EF4-FFF2-40B4-BE49-F238E27FC236}">
                <a16:creationId xmlns:a16="http://schemas.microsoft.com/office/drawing/2014/main" id="{9EFC9583-DF2E-1402-72B0-732E53B4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1DC-5C8D-484C-8D13-9206210C361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049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>
            <a:extLst>
              <a:ext uri="{FF2B5EF4-FFF2-40B4-BE49-F238E27FC236}">
                <a16:creationId xmlns:a16="http://schemas.microsoft.com/office/drawing/2014/main" id="{DD7B4044-1FA3-0C32-C0D9-F21B8E29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9CA9-1688-3041-8993-947F47B22119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3" name="Jaluse kohatäide 4">
            <a:extLst>
              <a:ext uri="{FF2B5EF4-FFF2-40B4-BE49-F238E27FC236}">
                <a16:creationId xmlns:a16="http://schemas.microsoft.com/office/drawing/2014/main" id="{FAC3461C-2AED-3CCA-D96D-CB437028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>
            <a:extLst>
              <a:ext uri="{FF2B5EF4-FFF2-40B4-BE49-F238E27FC236}">
                <a16:creationId xmlns:a16="http://schemas.microsoft.com/office/drawing/2014/main" id="{B94C786F-7405-97AB-B6E0-B398A915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78CB-8299-4C46-81A5-B5CF405A9D1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589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0E2DEC33-722D-C1DB-B90D-20694610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5261-0E25-AC49-ADED-C7E9025C2375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FC505341-3CCE-99F8-CE82-AE05069C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10B5D36D-DB21-E176-11EB-992B179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B720-8C3F-C542-8DC4-C3575B3AA10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1146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Kuupäeva kohatäide 3">
            <a:extLst>
              <a:ext uri="{FF2B5EF4-FFF2-40B4-BE49-F238E27FC236}">
                <a16:creationId xmlns:a16="http://schemas.microsoft.com/office/drawing/2014/main" id="{C9104AEE-761A-5A56-7F2A-5BC5DF53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E48A-8022-824E-B005-E9EE769E43C1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6" name="Jaluse kohatäide 4">
            <a:extLst>
              <a:ext uri="{FF2B5EF4-FFF2-40B4-BE49-F238E27FC236}">
                <a16:creationId xmlns:a16="http://schemas.microsoft.com/office/drawing/2014/main" id="{55C79BC2-0D69-2DA4-B151-48AF2EEE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>
            <a:extLst>
              <a:ext uri="{FF2B5EF4-FFF2-40B4-BE49-F238E27FC236}">
                <a16:creationId xmlns:a16="http://schemas.microsoft.com/office/drawing/2014/main" id="{AB5FABD8-47EF-1B50-05F1-F8BE4A98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F969-9177-BD4D-A89F-8E70BD2B1F9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652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>
            <a:extLst>
              <a:ext uri="{FF2B5EF4-FFF2-40B4-BE49-F238E27FC236}">
                <a16:creationId xmlns:a16="http://schemas.microsoft.com/office/drawing/2014/main" id="{4465CA89-8ABE-0A32-595B-F4E6CA7CFD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tiitlilaadi muutmiseks</a:t>
            </a:r>
          </a:p>
        </p:txBody>
      </p:sp>
      <p:sp>
        <p:nvSpPr>
          <p:cNvPr id="1027" name="Teksti kohatäide 2">
            <a:extLst>
              <a:ext uri="{FF2B5EF4-FFF2-40B4-BE49-F238E27FC236}">
                <a16:creationId xmlns:a16="http://schemas.microsoft.com/office/drawing/2014/main" id="{10E47BC9-7AD9-79CC-F663-498CC2348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E20270E-01A6-9A82-6E49-A5C3253C2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987A8F-676F-7549-B48D-FEF60C00684C}" type="datetimeFigureOut">
              <a:rPr lang="et-EE"/>
              <a:pPr>
                <a:defRPr/>
              </a:pPr>
              <a:t>15.10.23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0D4F644-FB6D-BE3F-8465-64F40C221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17234A8-244E-1546-4E71-B192828DA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E6B6A9-1C4A-E44B-9546-066A682ED42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lovemath.e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2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0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lovemath.ee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2.emf"/><Relationship Id="rId3" Type="http://schemas.openxmlformats.org/officeDocument/2006/relationships/image" Target="../media/image56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63.bin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342C158-CF3E-E347-86DD-BE042FA07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altLang="et-EE" sz="4000">
                <a:cs typeface="Arial" panose="020B0604020202020204" pitchFamily="34" charset="0"/>
              </a:rPr>
              <a:t>Vektor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4F75E-C557-8600-21BD-815ECF45A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Heldena Taperson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t-EE" sz="2000" dirty="0">
                <a:hlinkClick r:id="rId2"/>
              </a:rPr>
              <a:t>www.welovemath.ee</a:t>
            </a:r>
            <a:r>
              <a:rPr lang="et-EE" sz="2000" dirty="0"/>
              <a:t> </a:t>
            </a:r>
          </a:p>
        </p:txBody>
      </p:sp>
      <p:pic>
        <p:nvPicPr>
          <p:cNvPr id="16387" name="Picture 3" descr="logo.png">
            <a:extLst>
              <a:ext uri="{FF2B5EF4-FFF2-40B4-BE49-F238E27FC236}">
                <a16:creationId xmlns:a16="http://schemas.microsoft.com/office/drawing/2014/main" id="{6830B974-6CD3-68A3-E225-51389DF7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Pealkiri 1">
            <a:extLst>
              <a:ext uri="{FF2B5EF4-FFF2-40B4-BE49-F238E27FC236}">
                <a16:creationId xmlns:a16="http://schemas.microsoft.com/office/drawing/2014/main" id="{1E114306-510C-E17D-08F2-C5589188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Tehted vektoritega</a:t>
            </a:r>
          </a:p>
        </p:txBody>
      </p:sp>
      <p:sp>
        <p:nvSpPr>
          <p:cNvPr id="4102" name="Sisu kohatäide 2">
            <a:extLst>
              <a:ext uri="{FF2B5EF4-FFF2-40B4-BE49-F238E27FC236}">
                <a16:creationId xmlns:a16="http://schemas.microsoft.com/office/drawing/2014/main" id="{EC450ABA-8999-72ED-54D9-3A6A0B53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</a:rPr>
              <a:t>	</a:t>
            </a:r>
            <a:r>
              <a:rPr lang="et-EE" altLang="et-EE"/>
              <a:t>Kahe vektori </a:t>
            </a:r>
            <a:r>
              <a:rPr lang="et-EE" altLang="et-EE">
                <a:solidFill>
                  <a:srgbClr val="FF3300"/>
                </a:solidFill>
              </a:rPr>
              <a:t>algebralisel liitmisel</a:t>
            </a:r>
            <a:r>
              <a:rPr lang="et-EE" altLang="et-EE"/>
              <a:t> tuleb nende vastavad koordinaadid liita.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/>
              <a:t>Kui </a:t>
            </a: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16DB1274-D841-2BFE-40F3-E3B381F410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565400"/>
          <a:ext cx="2181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18719800" imgH="5854700" progId="Equation.3">
                  <p:embed/>
                </p:oleObj>
              </mc:Choice>
              <mc:Fallback>
                <p:oleObj name="Võrrand" r:id="rId2" imgW="187198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2181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>
            <a:extLst>
              <a:ext uri="{FF2B5EF4-FFF2-40B4-BE49-F238E27FC236}">
                <a16:creationId xmlns:a16="http://schemas.microsoft.com/office/drawing/2014/main" id="{5AB26972-D7A3-6F9D-D290-F58BAB3E3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357563"/>
          <a:ext cx="22860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19596100" imgH="5854700" progId="Equation.3">
                  <p:embed/>
                </p:oleObj>
              </mc:Choice>
              <mc:Fallback>
                <p:oleObj name="Võrrand" r:id="rId4" imgW="195961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57563"/>
                        <a:ext cx="22860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5F3DF02C-F66A-945C-F4BB-04614DF1F6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7950" y="4071938"/>
          <a:ext cx="51212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6" imgW="39204900" imgH="5854700" progId="Equation.3">
                  <p:embed/>
                </p:oleObj>
              </mc:Choice>
              <mc:Fallback>
                <p:oleObj name="Microsoft Equation 3.0" r:id="rId6" imgW="392049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071938"/>
                        <a:ext cx="51212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AB9B06-4F30-CBFA-D227-F389017E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68863"/>
            <a:ext cx="415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2400">
                <a:latin typeface="Arial" panose="020B0604020202020204" pitchFamily="34" charset="0"/>
              </a:rPr>
              <a:t>N: Leia vektorite summa, kui </a:t>
            </a:r>
          </a:p>
        </p:txBody>
      </p:sp>
      <p:pic>
        <p:nvPicPr>
          <p:cNvPr id="4" name="Picture 3" title="a with rightwards arrow on top equals open parentheses 2 semicolon minus 1 close parentheses space j a space b with rightwards arrow on top equals open parentheses negative 4 semicolon 3 close parentheses">
            <a:extLst>
              <a:ext uri="{FF2B5EF4-FFF2-40B4-BE49-F238E27FC236}">
                <a16:creationId xmlns:a16="http://schemas.microsoft.com/office/drawing/2014/main" id="{FF4142F6-7A82-78A2-5CA2-9AF4F60C09F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8250" y="5349875"/>
            <a:ext cx="5400675" cy="55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Pealkiri 1">
            <a:extLst>
              <a:ext uri="{FF2B5EF4-FFF2-40B4-BE49-F238E27FC236}">
                <a16:creationId xmlns:a16="http://schemas.microsoft.com/office/drawing/2014/main" id="{CAA00967-07A5-E88B-C0B0-588C2D1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Vektorite</a:t>
            </a:r>
            <a:r>
              <a:rPr lang="et-EE" altLang="et-EE" sz="4000">
                <a:latin typeface="Arial" panose="020B0604020202020204" pitchFamily="34" charset="0"/>
                <a:cs typeface="Arial" panose="020B0604020202020204" pitchFamily="34" charset="0"/>
              </a:rPr>
              <a:t> liitmise kolmnurgareegel</a:t>
            </a:r>
          </a:p>
        </p:txBody>
      </p:sp>
      <p:sp>
        <p:nvSpPr>
          <p:cNvPr id="5126" name="Sisu kohatäide 2">
            <a:extLst>
              <a:ext uri="{FF2B5EF4-FFF2-40B4-BE49-F238E27FC236}">
                <a16:creationId xmlns:a16="http://schemas.microsoft.com/office/drawing/2014/main" id="{E2AA41A5-0A8A-AB8C-B068-46CB45AC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3238"/>
          </a:xfrm>
        </p:spPr>
        <p:txBody>
          <a:bodyPr/>
          <a:lstStyle/>
          <a:p>
            <a:pPr eaLnBrk="1" hangingPunct="1"/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Selleks liita kaks vektorit kolmnurgareegli järgi tuleb vektorid paigutada nii, et esimese vektori lõpppunkt ja teise alguspunkt ühtivad ning summavektoriks on vektor, mis viib esimese liidetava alguspunktist teise lõpppunkti.</a:t>
            </a:r>
          </a:p>
        </p:txBody>
      </p:sp>
      <p:cxnSp>
        <p:nvCxnSpPr>
          <p:cNvPr id="5" name="Sirge noolkonnektor 4">
            <a:extLst>
              <a:ext uri="{FF2B5EF4-FFF2-40B4-BE49-F238E27FC236}">
                <a16:creationId xmlns:a16="http://schemas.microsoft.com/office/drawing/2014/main" id="{B64E0A93-F863-E77B-64D0-32798DB46B9D}"/>
              </a:ext>
            </a:extLst>
          </p:cNvPr>
          <p:cNvCxnSpPr/>
          <p:nvPr/>
        </p:nvCxnSpPr>
        <p:spPr>
          <a:xfrm>
            <a:off x="1857375" y="6072188"/>
            <a:ext cx="28575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224EBD06-2A92-DE43-8176-22F2EAA3CB01}"/>
              </a:ext>
            </a:extLst>
          </p:cNvPr>
          <p:cNvCxnSpPr/>
          <p:nvPr/>
        </p:nvCxnSpPr>
        <p:spPr>
          <a:xfrm flipV="1">
            <a:off x="4694238" y="4760913"/>
            <a:ext cx="1785937" cy="128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>
            <a:extLst>
              <a:ext uri="{FF2B5EF4-FFF2-40B4-BE49-F238E27FC236}">
                <a16:creationId xmlns:a16="http://schemas.microsoft.com/office/drawing/2014/main" id="{340ED1A5-4090-280C-1B5D-F090A4237B53}"/>
              </a:ext>
            </a:extLst>
          </p:cNvPr>
          <p:cNvCxnSpPr/>
          <p:nvPr/>
        </p:nvCxnSpPr>
        <p:spPr>
          <a:xfrm flipV="1">
            <a:off x="1854200" y="4786313"/>
            <a:ext cx="4575175" cy="12668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8D483B2F-A273-10D9-2B21-269B4C5D6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5929313"/>
          <a:ext cx="3476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2921000" imgH="5270500" progId="Equation.3">
                  <p:embed/>
                </p:oleObj>
              </mc:Choice>
              <mc:Fallback>
                <p:oleObj name="Võrrand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929313"/>
                        <a:ext cx="3476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>
            <a:extLst>
              <a:ext uri="{FF2B5EF4-FFF2-40B4-BE49-F238E27FC236}">
                <a16:creationId xmlns:a16="http://schemas.microsoft.com/office/drawing/2014/main" id="{41017D04-C57F-A1B6-39A7-98FF7EB02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0" y="5214938"/>
          <a:ext cx="438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2921000" imgH="5270500" progId="Equation.3">
                  <p:embed/>
                </p:oleObj>
              </mc:Choice>
              <mc:Fallback>
                <p:oleObj name="Võrrand" r:id="rId4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214938"/>
                        <a:ext cx="4381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E96F8FA7-EC71-EDD7-6351-5E71AA53F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75" y="4849813"/>
          <a:ext cx="423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6" imgW="2628900" imgH="5270500" progId="Equation.3">
                  <p:embed/>
                </p:oleObj>
              </mc:Choice>
              <mc:Fallback>
                <p:oleObj name="Võrrand" r:id="rId6" imgW="26289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849813"/>
                        <a:ext cx="423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A black and blue triangle with arrows&#10;&#10;Description automatically generated with medium confidence">
            <a:extLst>
              <a:ext uri="{FF2B5EF4-FFF2-40B4-BE49-F238E27FC236}">
                <a16:creationId xmlns:a16="http://schemas.microsoft.com/office/drawing/2014/main" id="{4AF95D50-B3C6-BA70-293E-19DD2ECE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838325"/>
            <a:ext cx="44386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D815B793-BE5E-8ED9-8C82-1D7A97F3534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459288"/>
            <a:ext cx="29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>
            <a:extLst>
              <a:ext uri="{FF2B5EF4-FFF2-40B4-BE49-F238E27FC236}">
                <a16:creationId xmlns:a16="http://schemas.microsoft.com/office/drawing/2014/main" id="{744284BA-2507-6670-28B9-6CE28ACEC3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184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>
            <a:extLst>
              <a:ext uri="{FF2B5EF4-FFF2-40B4-BE49-F238E27FC236}">
                <a16:creationId xmlns:a16="http://schemas.microsoft.com/office/drawing/2014/main" id="{20746622-1747-48CA-26EB-C3CA5361C11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838325"/>
            <a:ext cx="298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>
            <a:extLst>
              <a:ext uri="{FF2B5EF4-FFF2-40B4-BE49-F238E27FC236}">
                <a16:creationId xmlns:a16="http://schemas.microsoft.com/office/drawing/2014/main" id="{163BC259-55E1-41DA-7407-C2395D30C07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84525"/>
            <a:ext cx="2968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>
            <a:extLst>
              <a:ext uri="{FF2B5EF4-FFF2-40B4-BE49-F238E27FC236}">
                <a16:creationId xmlns:a16="http://schemas.microsoft.com/office/drawing/2014/main" id="{DF137AFB-103A-9DFE-9AF5-371E7AA76BD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43238"/>
            <a:ext cx="298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ealkiri 1">
            <a:extLst>
              <a:ext uri="{FF2B5EF4-FFF2-40B4-BE49-F238E27FC236}">
                <a16:creationId xmlns:a16="http://schemas.microsoft.com/office/drawing/2014/main" id="{D9BFB038-05A2-C6F2-5F0B-599D6369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latin typeface="Arial" panose="020B0604020202020204" pitchFamily="34" charset="0"/>
                <a:cs typeface="Arial" panose="020B0604020202020204" pitchFamily="34" charset="0"/>
              </a:rPr>
              <a:t>Vektorite </a:t>
            </a:r>
            <a:r>
              <a:rPr lang="et-EE" altLang="et-EE" sz="4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liitmise</a:t>
            </a:r>
            <a:r>
              <a:rPr lang="et-EE" altLang="et-EE" sz="4000">
                <a:latin typeface="Arial" panose="020B0604020202020204" pitchFamily="34" charset="0"/>
                <a:cs typeface="Arial" panose="020B0604020202020204" pitchFamily="34" charset="0"/>
              </a:rPr>
              <a:t> rööpkülikureegel</a:t>
            </a:r>
          </a:p>
        </p:txBody>
      </p:sp>
      <p:sp>
        <p:nvSpPr>
          <p:cNvPr id="6150" name="Ristkülik 3">
            <a:extLst>
              <a:ext uri="{FF2B5EF4-FFF2-40B4-BE49-F238E27FC236}">
                <a16:creationId xmlns:a16="http://schemas.microsoft.com/office/drawing/2014/main" id="{691E8A2D-6FEA-F93F-60DF-E7F43544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4438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Selleks, et liita kaks vektorit rööpkülikureegli järgi tuleb vektorid paigutada nii, et nende alguspunktid ühtiksid ning nendele vektoritele “ehitame” rööpküliku. Summavektoriks on vektor, mis viib ühisest alguspunktist mööda diagonaali vastastippu</a:t>
            </a:r>
          </a:p>
        </p:txBody>
      </p: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98382245-E276-619C-D18C-7D530E5DC250}"/>
              </a:ext>
            </a:extLst>
          </p:cNvPr>
          <p:cNvCxnSpPr/>
          <p:nvPr/>
        </p:nvCxnSpPr>
        <p:spPr>
          <a:xfrm>
            <a:off x="1931988" y="5740400"/>
            <a:ext cx="28575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>
            <a:extLst>
              <a:ext uri="{FF2B5EF4-FFF2-40B4-BE49-F238E27FC236}">
                <a16:creationId xmlns:a16="http://schemas.microsoft.com/office/drawing/2014/main" id="{FD21DF73-F5FF-4B4C-8523-E08E54562114}"/>
              </a:ext>
            </a:extLst>
          </p:cNvPr>
          <p:cNvCxnSpPr/>
          <p:nvPr/>
        </p:nvCxnSpPr>
        <p:spPr>
          <a:xfrm flipV="1">
            <a:off x="1962150" y="4422775"/>
            <a:ext cx="1785938" cy="128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>
            <a:extLst>
              <a:ext uri="{FF2B5EF4-FFF2-40B4-BE49-F238E27FC236}">
                <a16:creationId xmlns:a16="http://schemas.microsoft.com/office/drawing/2014/main" id="{CDB61912-96C9-D59C-D950-91FE44B1C79B}"/>
              </a:ext>
            </a:extLst>
          </p:cNvPr>
          <p:cNvCxnSpPr/>
          <p:nvPr/>
        </p:nvCxnSpPr>
        <p:spPr>
          <a:xfrm flipV="1">
            <a:off x="1928813" y="4454525"/>
            <a:ext cx="4575175" cy="12668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232D5C66-408C-70E7-CAA5-F76F0DCC3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5597525"/>
          <a:ext cx="4587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2921000" imgH="5270500" progId="Equation.3">
                  <p:embed/>
                </p:oleObj>
              </mc:Choice>
              <mc:Fallback>
                <p:oleObj name="Võrrand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5597525"/>
                        <a:ext cx="45878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>
            <a:extLst>
              <a:ext uri="{FF2B5EF4-FFF2-40B4-BE49-F238E27FC236}">
                <a16:creationId xmlns:a16="http://schemas.microsoft.com/office/drawing/2014/main" id="{09D1CE1F-FC1F-DB37-AB33-F67BD4E056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500563"/>
          <a:ext cx="458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2921000" imgH="5270500" progId="Equation.3">
                  <p:embed/>
                </p:oleObj>
              </mc:Choice>
              <mc:Fallback>
                <p:oleObj name="Võrrand" r:id="rId4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500563"/>
                        <a:ext cx="4587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56F69C2D-87C7-A190-498C-B3E92705C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9363" y="4668838"/>
          <a:ext cx="374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6" imgW="2628900" imgH="5270500" progId="Equation.3">
                  <p:embed/>
                </p:oleObj>
              </mc:Choice>
              <mc:Fallback>
                <p:oleObj name="Võrrand" r:id="rId6" imgW="26289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668838"/>
                        <a:ext cx="374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irgkonnektor 13">
            <a:extLst>
              <a:ext uri="{FF2B5EF4-FFF2-40B4-BE49-F238E27FC236}">
                <a16:creationId xmlns:a16="http://schemas.microsoft.com/office/drawing/2014/main" id="{8352199E-8FC4-0A98-8289-95957CBF9D41}"/>
              </a:ext>
            </a:extLst>
          </p:cNvPr>
          <p:cNvCxnSpPr/>
          <p:nvPr/>
        </p:nvCxnSpPr>
        <p:spPr>
          <a:xfrm flipV="1">
            <a:off x="4752975" y="4500563"/>
            <a:ext cx="1676400" cy="123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konnektor 16">
            <a:extLst>
              <a:ext uri="{FF2B5EF4-FFF2-40B4-BE49-F238E27FC236}">
                <a16:creationId xmlns:a16="http://schemas.microsoft.com/office/drawing/2014/main" id="{AE17F246-315D-8A45-AA40-B2C7195A5F89}"/>
              </a:ext>
            </a:extLst>
          </p:cNvPr>
          <p:cNvCxnSpPr/>
          <p:nvPr/>
        </p:nvCxnSpPr>
        <p:spPr>
          <a:xfrm>
            <a:off x="3703638" y="4430713"/>
            <a:ext cx="2786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A triangle with lines and dots&#10;&#10;Description automatically generated">
            <a:extLst>
              <a:ext uri="{FF2B5EF4-FFF2-40B4-BE49-F238E27FC236}">
                <a16:creationId xmlns:a16="http://schemas.microsoft.com/office/drawing/2014/main" id="{A1D0D29C-4C81-72CE-46D5-9C438C84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55514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title="a. space stack A B with rightwards arrow on top plus stack B O with rightwards arrow on top&#10;b. space stack C O with rightwards arrow on top plus stack O A with rightwards arrow on top&#10;c. space stack D A with rightwards arrow on top plus stack C D with rightwards arrow on top&#10;d. space stack B C with rightwards arrow on top plus stack O B with rightwards arrow on top&#10;e. space stack B C with rightwards arrow on top plus stack A B with rightwards arrow on top&#10;f. space stack C O with rightwards arrow on top plus stack O B with rightwards arrow on top">
            <a:extLst>
              <a:ext uri="{FF2B5EF4-FFF2-40B4-BE49-F238E27FC236}">
                <a16:creationId xmlns:a16="http://schemas.microsoft.com/office/drawing/2014/main" id="{8386AB37-ADC1-A189-D45D-99FADF4A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2060575"/>
            <a:ext cx="1619250" cy="2952750"/>
          </a:xfrm>
          <a:prstGeom prst="rect">
            <a:avLst/>
          </a:prstGeom>
        </p:spPr>
      </p:pic>
      <p:sp>
        <p:nvSpPr>
          <p:cNvPr id="30723" name="TextBox 4">
            <a:extLst>
              <a:ext uri="{FF2B5EF4-FFF2-40B4-BE49-F238E27FC236}">
                <a16:creationId xmlns:a16="http://schemas.microsoft.com/office/drawing/2014/main" id="{F585342D-29CD-72B0-B3D3-A83C9AC7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65175"/>
            <a:ext cx="782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2400">
                <a:latin typeface="Arial" panose="020B0604020202020204" pitchFamily="34" charset="0"/>
              </a:rPr>
              <a:t>ABCD on rööpkülik, mille diagonaalide lõikepunkt on 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EE" altLang="en-EE" sz="2400">
                <a:latin typeface="Arial" panose="020B0604020202020204" pitchFamily="34" charset="0"/>
              </a:rPr>
              <a:t>Leia järgmised vektorid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5B100324-FC77-B7A4-94A4-CC9A6DDA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6308725"/>
            <a:ext cx="681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1800" i="1">
                <a:latin typeface="Arial" panose="020B0604020202020204" pitchFamily="34" charset="0"/>
                <a:cs typeface="Arial" panose="020B0604020202020204" pitchFamily="34" charset="0"/>
              </a:rPr>
              <a:t>Tõnu Tõnso, Allar Veelmaa Matemaatika X klassile, Mathema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isu kohatäide 2">
            <a:extLst>
              <a:ext uri="{FF2B5EF4-FFF2-40B4-BE49-F238E27FC236}">
                <a16:creationId xmlns:a16="http://schemas.microsoft.com/office/drawing/2014/main" id="{F465678B-2047-54BE-565C-F5800695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16430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/>
              <a:t>	</a:t>
            </a:r>
            <a:r>
              <a:rPr lang="et-EE" altLang="et-EE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Nullvektoriks</a:t>
            </a: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 on vektor, mille pikkus on võrdne nulliga, tema algus- ja lõpppunkt ühtivad, tema siht ja suund ei ole määratud.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507F22B3-48EA-F5F8-8EC8-226CF4C9C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2357438"/>
          <a:ext cx="1536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2585700" imgH="5854700" progId="Equation.3">
                  <p:embed/>
                </p:oleObj>
              </mc:Choice>
              <mc:Fallback>
                <p:oleObj name="Microsoft Equation 3.0" r:id="rId2" imgW="125857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357438"/>
                        <a:ext cx="15367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4">
            <a:extLst>
              <a:ext uri="{FF2B5EF4-FFF2-40B4-BE49-F238E27FC236}">
                <a16:creationId xmlns:a16="http://schemas.microsoft.com/office/drawing/2014/main" id="{3D43648E-1B46-A87E-12EA-F29EC386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214688"/>
            <a:ext cx="7929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Vektori </a:t>
            </a:r>
            <a:r>
              <a:rPr lang="et-EE" altLang="et-EE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vastandvektoriks</a:t>
            </a: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 nimetatakse vektorit, mis on antud vektoriga samapikkusega, aga vastandsuunaline.</a:t>
            </a:r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E2EB382E-F7B1-2E6F-8D10-A31BAA470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652963"/>
          <a:ext cx="63007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43002200" imgH="5854700" progId="Equation.3">
                  <p:embed/>
                </p:oleObj>
              </mc:Choice>
              <mc:Fallback>
                <p:oleObj name="Microsoft Equation 3.0" r:id="rId4" imgW="430022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963"/>
                        <a:ext cx="63007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0B7F3318-9FF6-B658-4F85-BB72E1FE24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9550" y="5578475"/>
          <a:ext cx="2528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6" imgW="17259300" imgH="5854700" progId="Equation.3">
                  <p:embed/>
                </p:oleObj>
              </mc:Choice>
              <mc:Fallback>
                <p:oleObj name="Microsoft Equation 3.0" r:id="rId6" imgW="172593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5578475"/>
                        <a:ext cx="25288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Pealkiri 1">
            <a:extLst>
              <a:ext uri="{FF2B5EF4-FFF2-40B4-BE49-F238E27FC236}">
                <a16:creationId xmlns:a16="http://schemas.microsoft.com/office/drawing/2014/main" id="{90DC24EF-0F27-2FA4-98AF-7C944B04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Vektorite</a:t>
            </a:r>
            <a:r>
              <a:rPr lang="et-EE" altLang="et-EE" sz="4000">
                <a:latin typeface="Arial" panose="020B0604020202020204" pitchFamily="34" charset="0"/>
                <a:cs typeface="Arial" panose="020B0604020202020204" pitchFamily="34" charset="0"/>
              </a:rPr>
              <a:t> lahutamine</a:t>
            </a:r>
          </a:p>
        </p:txBody>
      </p:sp>
      <p:sp>
        <p:nvSpPr>
          <p:cNvPr id="8198" name="Sisu kohatäide 2">
            <a:extLst>
              <a:ext uri="{FF2B5EF4-FFF2-40B4-BE49-F238E27FC236}">
                <a16:creationId xmlns:a16="http://schemas.microsoft.com/office/drawing/2014/main" id="{7150D548-8EDB-AE3E-A49F-0F59A41B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9001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… tähendab vastandvektori liitmist</a:t>
            </a:r>
          </a:p>
        </p:txBody>
      </p:sp>
      <p:sp>
        <p:nvSpPr>
          <p:cNvPr id="8199" name="TextBox 3">
            <a:extLst>
              <a:ext uri="{FF2B5EF4-FFF2-40B4-BE49-F238E27FC236}">
                <a16:creationId xmlns:a16="http://schemas.microsoft.com/office/drawing/2014/main" id="{CAFBCF58-EEC3-4E1D-9CFF-B8F1F15F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7715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Selleks, et lahutada ühest vektorist teine vektor, paigutame need vektorid nii, et nad lähtuksid ühisest alguspunktist. Vahevektor lähtub vähendaja lõpppunktist ja viib vähendatava lõpppunkti.</a:t>
            </a:r>
          </a:p>
        </p:txBody>
      </p:sp>
      <p:cxnSp>
        <p:nvCxnSpPr>
          <p:cNvPr id="6" name="Sirge noolkonnektor 5">
            <a:extLst>
              <a:ext uri="{FF2B5EF4-FFF2-40B4-BE49-F238E27FC236}">
                <a16:creationId xmlns:a16="http://schemas.microsoft.com/office/drawing/2014/main" id="{9376FB2D-C1D5-A345-3F61-AA0DF0846117}"/>
              </a:ext>
            </a:extLst>
          </p:cNvPr>
          <p:cNvCxnSpPr/>
          <p:nvPr/>
        </p:nvCxnSpPr>
        <p:spPr>
          <a:xfrm>
            <a:off x="1878013" y="6357938"/>
            <a:ext cx="28575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B2C478FA-0EC7-BF41-E11B-DA1FCC64588B}"/>
              </a:ext>
            </a:extLst>
          </p:cNvPr>
          <p:cNvCxnSpPr/>
          <p:nvPr/>
        </p:nvCxnSpPr>
        <p:spPr>
          <a:xfrm flipV="1">
            <a:off x="1893888" y="5072063"/>
            <a:ext cx="1749425" cy="1277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>
            <a:extLst>
              <a:ext uri="{FF2B5EF4-FFF2-40B4-BE49-F238E27FC236}">
                <a16:creationId xmlns:a16="http://schemas.microsoft.com/office/drawing/2014/main" id="{14C056F4-F32E-A8DD-C42F-1FEF91CF86FC}"/>
              </a:ext>
            </a:extLst>
          </p:cNvPr>
          <p:cNvCxnSpPr/>
          <p:nvPr/>
        </p:nvCxnSpPr>
        <p:spPr>
          <a:xfrm rot="16200000" flipH="1">
            <a:off x="3500437" y="5143501"/>
            <a:ext cx="1285875" cy="1143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47D7B7B6-EE62-7909-4A48-495AF5FAF7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1013" y="6215063"/>
          <a:ext cx="3984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2921000" imgH="5270500" progId="Equation.3">
                  <p:embed/>
                </p:oleObj>
              </mc:Choice>
              <mc:Fallback>
                <p:oleObj name="Võrrand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6215063"/>
                        <a:ext cx="3984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8F32B070-84A8-D077-0546-49E7C9B5E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8875" y="5072063"/>
          <a:ext cx="4143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2921000" imgH="5270500" progId="Equation.3">
                  <p:embed/>
                </p:oleObj>
              </mc:Choice>
              <mc:Fallback>
                <p:oleObj name="Võrrand" r:id="rId4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072063"/>
                        <a:ext cx="4143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ED5BC7CC-C680-3767-C689-6E6DBB6E7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0" y="5143500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6" imgW="7607300" imgH="5270500" progId="Equation.3">
                  <p:embed/>
                </p:oleObj>
              </mc:Choice>
              <mc:Fallback>
                <p:oleObj name="Võrrand" r:id="rId6" imgW="76073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143500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irge noolkonnektor 5">
            <a:extLst>
              <a:ext uri="{FF2B5EF4-FFF2-40B4-BE49-F238E27FC236}">
                <a16:creationId xmlns:a16="http://schemas.microsoft.com/office/drawing/2014/main" id="{1F9287C2-A9F1-E601-67A5-FC4140FE6F18}"/>
              </a:ext>
            </a:extLst>
          </p:cNvPr>
          <p:cNvCxnSpPr/>
          <p:nvPr/>
        </p:nvCxnSpPr>
        <p:spPr>
          <a:xfrm>
            <a:off x="2700338" y="2590800"/>
            <a:ext cx="28575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5663A775-C76A-2C97-891B-C854E63A100D}"/>
              </a:ext>
            </a:extLst>
          </p:cNvPr>
          <p:cNvCxnSpPr/>
          <p:nvPr/>
        </p:nvCxnSpPr>
        <p:spPr>
          <a:xfrm flipV="1">
            <a:off x="2708275" y="1293813"/>
            <a:ext cx="1749425" cy="13033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>
            <a:extLst>
              <a:ext uri="{FF2B5EF4-FFF2-40B4-BE49-F238E27FC236}">
                <a16:creationId xmlns:a16="http://schemas.microsoft.com/office/drawing/2014/main" id="{EBFB3D0C-6581-F697-61EB-8B1983CB1435}"/>
              </a:ext>
            </a:extLst>
          </p:cNvPr>
          <p:cNvCxnSpPr/>
          <p:nvPr/>
        </p:nvCxnSpPr>
        <p:spPr>
          <a:xfrm rot="16200000" flipH="1">
            <a:off x="4343400" y="1395413"/>
            <a:ext cx="1285875" cy="1143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76C48B54-BC84-3777-4950-6E563064EE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3338" y="1958975"/>
          <a:ext cx="3952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2921000" imgH="5270500" progId="Equation.3">
                  <p:embed/>
                </p:oleObj>
              </mc:Choice>
              <mc:Fallback>
                <p:oleObj name="Võrrand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1958975"/>
                        <a:ext cx="39528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DDD373BC-969E-EC41-9C16-1600774803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75" y="1397000"/>
          <a:ext cx="3952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2921000" imgH="5270500" progId="Equation.3">
                  <p:embed/>
                </p:oleObj>
              </mc:Choice>
              <mc:Fallback>
                <p:oleObj name="Võrrand" r:id="rId4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397000"/>
                        <a:ext cx="3952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6011006E-7622-3C9C-9FF0-3D01400AA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373188"/>
          <a:ext cx="8747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6" imgW="7607300" imgH="5270500" progId="Equation.3">
                  <p:embed/>
                </p:oleObj>
              </mc:Choice>
              <mc:Fallback>
                <p:oleObj name="Võrrand" r:id="rId6" imgW="76073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73188"/>
                        <a:ext cx="8747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irge noolkonnektor 6">
            <a:extLst>
              <a:ext uri="{FF2B5EF4-FFF2-40B4-BE49-F238E27FC236}">
                <a16:creationId xmlns:a16="http://schemas.microsoft.com/office/drawing/2014/main" id="{B389C8DB-944D-902B-616A-A8AE154AE49D}"/>
              </a:ext>
            </a:extLst>
          </p:cNvPr>
          <p:cNvCxnSpPr/>
          <p:nvPr/>
        </p:nvCxnSpPr>
        <p:spPr>
          <a:xfrm flipH="1">
            <a:off x="3830638" y="2625725"/>
            <a:ext cx="1727200" cy="12684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7">
            <a:extLst>
              <a:ext uri="{FF2B5EF4-FFF2-40B4-BE49-F238E27FC236}">
                <a16:creationId xmlns:a16="http://schemas.microsoft.com/office/drawing/2014/main" id="{AF285D4A-B3E6-34A6-B424-890157DD7179}"/>
              </a:ext>
            </a:extLst>
          </p:cNvPr>
          <p:cNvCxnSpPr/>
          <p:nvPr/>
        </p:nvCxnSpPr>
        <p:spPr>
          <a:xfrm rot="16200000" flipH="1">
            <a:off x="2654300" y="2687638"/>
            <a:ext cx="1285875" cy="1143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A77C373-E8C9-3869-9CB0-B8E7534055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850" y="4757738"/>
          <a:ext cx="13096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85700" imgH="5854700" progId="Equation.3">
                  <p:embed/>
                </p:oleObj>
              </mc:Choice>
              <mc:Fallback>
                <p:oleObj name="Equation" r:id="rId8" imgW="12585700" imgH="5854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757738"/>
                        <a:ext cx="13096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832544-6355-8000-E95C-A9D9992E6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6913" y="3133725"/>
          <a:ext cx="7683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62600" imgH="5270500" progId="Equation.3">
                  <p:embed/>
                </p:oleObj>
              </mc:Choice>
              <mc:Fallback>
                <p:oleObj name="Equation" r:id="rId10" imgW="5562600" imgH="5270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133725"/>
                        <a:ext cx="7683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A triangle with lines and dots&#10;&#10;Description automatically generated">
            <a:extLst>
              <a:ext uri="{FF2B5EF4-FFF2-40B4-BE49-F238E27FC236}">
                <a16:creationId xmlns:a16="http://schemas.microsoft.com/office/drawing/2014/main" id="{30325CCE-4D9A-042F-8A5A-8F104F62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279775"/>
            <a:ext cx="5040312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4">
            <a:extLst>
              <a:ext uri="{FF2B5EF4-FFF2-40B4-BE49-F238E27FC236}">
                <a16:creationId xmlns:a16="http://schemas.microsoft.com/office/drawing/2014/main" id="{E51F85B3-8B21-84C2-CDC0-C0D7CFDF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65175"/>
            <a:ext cx="782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2400">
                <a:latin typeface="Arial" panose="020B0604020202020204" pitchFamily="34" charset="0"/>
              </a:rPr>
              <a:t>ABCD on rööpkülik, mille diagonaalide lõikepunkt on 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EE" altLang="en-EE" sz="2400">
                <a:latin typeface="Arial" panose="020B0604020202020204" pitchFamily="34" charset="0"/>
              </a:rPr>
              <a:t>Leia järgmised vektorid</a:t>
            </a:r>
          </a:p>
        </p:txBody>
      </p:sp>
      <p:sp>
        <p:nvSpPr>
          <p:cNvPr id="34819" name="TextBox 5">
            <a:extLst>
              <a:ext uri="{FF2B5EF4-FFF2-40B4-BE49-F238E27FC236}">
                <a16:creationId xmlns:a16="http://schemas.microsoft.com/office/drawing/2014/main" id="{51355DD9-D55A-6261-E8F9-2088F856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6308725"/>
            <a:ext cx="681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1800" i="1">
                <a:latin typeface="Arial" panose="020B0604020202020204" pitchFamily="34" charset="0"/>
                <a:cs typeface="Arial" panose="020B0604020202020204" pitchFamily="34" charset="0"/>
              </a:rPr>
              <a:t>Tõnu Tõnso, Allar Veelmaa Matemaatika X klassile, Mathema</a:t>
            </a:r>
          </a:p>
        </p:txBody>
      </p:sp>
      <p:pic>
        <p:nvPicPr>
          <p:cNvPr id="2" name="Picture 1" title="a. space stack A B with rightwards arrow on top minus stack B C with rightwards arrow on top&#10;d. space stack A O with rightwards arrow on top minus stack O B with rightwards arrow on top&#10;g. space stack A B with rightwards arrow on top minus stack C B with rightwards arrow on top&#10;j. space stack A O with rightwards arrow on top minus stack O A with rightwards arrow on top&#10;m. space stack A O with rightwards arrow on top minus stack A B with rightwards arrow on top plus stack D A with rightwards arrow on top&#10;&#10;&#10;">
            <a:extLst>
              <a:ext uri="{FF2B5EF4-FFF2-40B4-BE49-F238E27FC236}">
                <a16:creationId xmlns:a16="http://schemas.microsoft.com/office/drawing/2014/main" id="{1A495524-280F-2F73-52B2-DABBC0C4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1809750"/>
            <a:ext cx="1885950" cy="1917700"/>
          </a:xfrm>
          <a:prstGeom prst="rect">
            <a:avLst/>
          </a:prstGeom>
        </p:spPr>
      </p:pic>
      <p:pic>
        <p:nvPicPr>
          <p:cNvPr id="7" name="Picture 6" title="b. space stack A B with rightwards arrow on top minus stack A O with rightwards arrow on top&#10;e. space stack A O with rightwards arrow on top minus stack A O with rightwards arrow on top&#10;h. space stack B C with rightwards arrow on top minus stack D C with rightwards arrow on top&#10;k. space stack B A with rightwards arrow on top minus open parentheses stack B C with rightwards arrow on top plus stack C D with rightwards arrow on top close parentheses&#10;n. space stack C O with rightwards arrow on top minus stack D O with rightwards arrow on top minus stack B C with rightwards arrow on top&#10;&#10;&#10;">
            <a:extLst>
              <a:ext uri="{FF2B5EF4-FFF2-40B4-BE49-F238E27FC236}">
                <a16:creationId xmlns:a16="http://schemas.microsoft.com/office/drawing/2014/main" id="{E7AE2984-A475-6825-CE2C-619158841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1754188"/>
            <a:ext cx="2160587" cy="1973262"/>
          </a:xfrm>
          <a:prstGeom prst="rect">
            <a:avLst/>
          </a:prstGeom>
        </p:spPr>
      </p:pic>
      <p:pic>
        <p:nvPicPr>
          <p:cNvPr id="8" name="Picture 7" title="c. space stack B C with rightwards arrow on top minus stack O C with rightwards arrow on top&#10;f. space stack A B with rightwards arrow on top plus stack B C with rightwards arrow on top plus stack C A with rightwards arrow on top&#10;i. space open parentheses stack A B with rightwards arrow on top minus stack C B with rightwards arrow on top close parentheses minus stack D C with rightwards arrow on top&#10;l. space stack A C with rightwards arrow on top plus stack C B with rightwards arrow on top minus stack A O with rightwards arrow on top&#10;&#10;&#10;&#10;">
            <a:extLst>
              <a:ext uri="{FF2B5EF4-FFF2-40B4-BE49-F238E27FC236}">
                <a16:creationId xmlns:a16="http://schemas.microsoft.com/office/drawing/2014/main" id="{8298E2B3-107C-ED56-0F92-0D9B0B9E8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088" y="1652588"/>
            <a:ext cx="2254250" cy="16271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Pealkiri 1">
            <a:extLst>
              <a:ext uri="{FF2B5EF4-FFF2-40B4-BE49-F238E27FC236}">
                <a16:creationId xmlns:a16="http://schemas.microsoft.com/office/drawing/2014/main" id="{A3EF3654-8CF4-5542-2056-A05DA4CA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 korrutamisel arvuga</a:t>
            </a:r>
          </a:p>
        </p:txBody>
      </p:sp>
      <p:sp>
        <p:nvSpPr>
          <p:cNvPr id="9221" name="Sisu kohatäide 2">
            <a:extLst>
              <a:ext uri="{FF2B5EF4-FFF2-40B4-BE49-F238E27FC236}">
                <a16:creationId xmlns:a16="http://schemas.microsoft.com/office/drawing/2014/main" id="{5E9055B0-DD49-5E8E-BA54-7820EFC7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</a:rPr>
              <a:t>	</a:t>
            </a: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saame vektori, mis on pikkuselt võrdne arvu absoluutväärtuse ja vektori pikkuse korrutisega.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28E2D095-8324-DFA5-5C9D-3A26271171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2720975"/>
          <a:ext cx="1981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3462000" imgH="5854700" progId="Equation.3">
                  <p:embed/>
                </p:oleObj>
              </mc:Choice>
              <mc:Fallback>
                <p:oleObj name="Microsoft Equation 3.0" r:id="rId2" imgW="134620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20975"/>
                        <a:ext cx="1981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F78BE5E-33EF-C03B-C613-10F90CC284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2720975"/>
          <a:ext cx="30876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19596100" imgH="5854700" progId="Equation.3">
                  <p:embed/>
                </p:oleObj>
              </mc:Choice>
              <mc:Fallback>
                <p:oleObj name="Võrrand" r:id="rId4" imgW="195961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720975"/>
                        <a:ext cx="30876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5">
            <a:extLst>
              <a:ext uri="{FF2B5EF4-FFF2-40B4-BE49-F238E27FC236}">
                <a16:creationId xmlns:a16="http://schemas.microsoft.com/office/drawing/2014/main" id="{78B4E959-0F8C-0BD5-944D-7E257D5A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89363"/>
            <a:ext cx="850106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Kui </a:t>
            </a:r>
            <a:r>
              <a:rPr lang="et-EE" altLang="et-EE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&gt; 0</a:t>
            </a: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, siis korrutis on samasuunaline antud vektoriga;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Kui </a:t>
            </a:r>
            <a:r>
              <a:rPr lang="et-EE" altLang="et-EE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&lt; 0</a:t>
            </a: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, siis korrutis on vastassuunaline antud vektoriga.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0F57854-62AF-7225-D507-CE0D7672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t-EE" dirty="0"/>
              <a:t>	</a:t>
            </a:r>
            <a:r>
              <a:rPr lang="et-EE" sz="3000" dirty="0">
                <a:latin typeface="Arial" pitchFamily="34" charset="0"/>
                <a:cs typeface="Arial" pitchFamily="34" charset="0"/>
              </a:rPr>
              <a:t>Arvulised suurused jaotatakse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dirty="0">
                <a:latin typeface="Arial" pitchFamily="34" charset="0"/>
                <a:cs typeface="Arial" pitchFamily="34" charset="0"/>
              </a:rPr>
              <a:t>skalaarsed, näiteks …..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dirty="0">
                <a:latin typeface="Arial" pitchFamily="34" charset="0"/>
                <a:cs typeface="Arial" pitchFamily="34" charset="0"/>
              </a:rPr>
              <a:t>vektoriaalsed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t-E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et-EE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Vektoriaalseteks suurusteks </a:t>
            </a:r>
            <a:r>
              <a:rPr lang="et-EE" sz="3000" dirty="0">
                <a:latin typeface="Arial" pitchFamily="34" charset="0"/>
                <a:cs typeface="Arial" pitchFamily="34" charset="0"/>
              </a:rPr>
              <a:t>nimetatakse suurusi, mida iseloomustavad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arvväärtus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siht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suund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t-EE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Vektoriks </a:t>
            </a:r>
            <a:r>
              <a:rPr lang="et-EE" sz="3000" dirty="0">
                <a:latin typeface="Arial" pitchFamily="34" charset="0"/>
                <a:cs typeface="Arial" pitchFamily="34" charset="0"/>
              </a:rPr>
              <a:t>nimetatakse suunatud sirglõiku ja seda iseloomustavad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pikkus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siht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t-EE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suund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t-EE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xagon with lines and dots&#10;&#10;Description automatically generated">
            <a:extLst>
              <a:ext uri="{FF2B5EF4-FFF2-40B4-BE49-F238E27FC236}">
                <a16:creationId xmlns:a16="http://schemas.microsoft.com/office/drawing/2014/main" id="{6D544C15-5047-25AA-CBA7-B6171E1B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853510" cy="3761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CE8CBD-A952-D8E4-13A6-C151637C9922}"/>
              </a:ext>
            </a:extLst>
          </p:cNvPr>
          <p:cNvCxnSpPr/>
          <p:nvPr/>
        </p:nvCxnSpPr>
        <p:spPr>
          <a:xfrm>
            <a:off x="2483768" y="5301208"/>
            <a:ext cx="1512168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9DBF45-2D8D-6F17-F852-B9B75FE45BF3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3986398"/>
            <a:ext cx="745277" cy="13148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7DA23-F8C7-5D1B-0359-CB73A68E40D1}"/>
              </a:ext>
            </a:extLst>
          </p:cNvPr>
          <p:cNvCxnSpPr/>
          <p:nvPr/>
        </p:nvCxnSpPr>
        <p:spPr>
          <a:xfrm>
            <a:off x="2483768" y="2636912"/>
            <a:ext cx="151216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0E3592-12E2-EA5B-0026-2B5B950AE2A3}"/>
              </a:ext>
            </a:extLst>
          </p:cNvPr>
          <p:cNvCxnSpPr>
            <a:cxnSpLocks/>
          </p:cNvCxnSpPr>
          <p:nvPr/>
        </p:nvCxnSpPr>
        <p:spPr>
          <a:xfrm flipH="1">
            <a:off x="2483768" y="2708920"/>
            <a:ext cx="151216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C91EC-0A0D-016A-01D9-716D959A73B4}"/>
              </a:ext>
            </a:extLst>
          </p:cNvPr>
          <p:cNvCxnSpPr>
            <a:cxnSpLocks/>
          </p:cNvCxnSpPr>
          <p:nvPr/>
        </p:nvCxnSpPr>
        <p:spPr>
          <a:xfrm>
            <a:off x="1619672" y="4005064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693C28-4DC6-E469-4A28-2C71A9E909B0}"/>
              </a:ext>
            </a:extLst>
          </p:cNvPr>
          <p:cNvSpPr txBox="1"/>
          <p:nvPr/>
        </p:nvSpPr>
        <p:spPr>
          <a:xfrm>
            <a:off x="2762075" y="3635732"/>
            <a:ext cx="39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/>
              <a:t>O</a:t>
            </a:r>
          </a:p>
        </p:txBody>
      </p:sp>
      <p:pic>
        <p:nvPicPr>
          <p:cNvPr id="17" name="Picture 16" title="a with rightwards arrow on top">
            <a:extLst>
              <a:ext uri="{FF2B5EF4-FFF2-40B4-BE49-F238E27FC236}">
                <a16:creationId xmlns:a16="http://schemas.microsoft.com/office/drawing/2014/main" id="{58670D45-168D-DAFF-9BB2-9661B355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87" y="5391882"/>
            <a:ext cx="233045" cy="246380"/>
          </a:xfrm>
          <a:prstGeom prst="rect">
            <a:avLst/>
          </a:prstGeom>
        </p:spPr>
      </p:pic>
      <p:pic>
        <p:nvPicPr>
          <p:cNvPr id="18" name="Picture 17" title="b with rightwards arrow on top">
            <a:extLst>
              <a:ext uri="{FF2B5EF4-FFF2-40B4-BE49-F238E27FC236}">
                <a16:creationId xmlns:a16="http://schemas.microsoft.com/office/drawing/2014/main" id="{32785533-F66A-2B4B-0AC3-8D290DDFD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34" y="4527215"/>
            <a:ext cx="223520" cy="323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E02F5-8063-0D8E-5BDB-2826A364D384}"/>
                  </a:ext>
                </a:extLst>
              </p:cNvPr>
              <p:cNvSpPr txBox="1"/>
              <p:nvPr/>
            </p:nvSpPr>
            <p:spPr>
              <a:xfrm>
                <a:off x="1118252" y="318426"/>
                <a:ext cx="7339543" cy="1624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E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Joonisel on korrapärane kuusnurk.</a:t>
                </a:r>
              </a:p>
              <a:p>
                <a:pPr marL="342900" indent="-342900" algn="l">
                  <a:buAutoNum type="arabicPeriod"/>
                </a:pPr>
                <a:r>
                  <a:rPr lang="en-E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Leia jooniselt võrdseid vektoreid.</a:t>
                </a:r>
              </a:p>
              <a:p>
                <a:r>
                  <a:rPr lang="et-EE" dirty="0"/>
                  <a:t>2</a:t>
                </a:r>
                <a:r>
                  <a:rPr lang="et-EE" sz="2400" dirty="0"/>
                  <a:t>. Avalda vektorite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EE" sz="2400" i="1"/>
                        </m:ctrlPr>
                      </m:accPr>
                      <m:e>
                        <m:r>
                          <a:rPr lang="et-EE" sz="2400" i="1"/>
                          <m:t>𝑎</m:t>
                        </m:r>
                      </m:e>
                    </m:acc>
                  </m:oMath>
                </a14:m>
                <a:r>
                  <a:rPr lang="et-EE" sz="2400" dirty="0"/>
                  <a:t> ja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EE" sz="2400" i="1"/>
                        </m:ctrlPr>
                      </m:accPr>
                      <m:e>
                        <m:r>
                          <a:rPr lang="et-EE" sz="2400" i="1"/>
                          <m:t>𝑏</m:t>
                        </m:r>
                      </m:e>
                    </m:acc>
                  </m:oMath>
                </a14:m>
                <a:r>
                  <a:rPr lang="et-EE" sz="2400" dirty="0"/>
                  <a:t> abil vektorid</a:t>
                </a:r>
                <a:endParaRPr lang="en-EE" sz="2400" dirty="0"/>
              </a:p>
              <a:p>
                <a:pPr algn="l"/>
                <a:endParaRPr lang="en-E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E02F5-8063-0D8E-5BDB-2826A364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2" y="318426"/>
                <a:ext cx="7339543" cy="1624227"/>
              </a:xfrm>
              <a:prstGeom prst="rect">
                <a:avLst/>
              </a:prstGeom>
              <a:blipFill>
                <a:blip r:embed="rId5"/>
                <a:stretch>
                  <a:fillRect l="-1209" t="-2308"/>
                </a:stretch>
              </a:blipFill>
            </p:spPr>
            <p:txBody>
              <a:bodyPr/>
              <a:lstStyle/>
              <a:p>
                <a:r>
                  <a:rPr lang="en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6299F16-450F-7BB0-D78F-FAED2480AF6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67761" y="1556791"/>
            <a:ext cx="2642148" cy="4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22DEDBC-1B90-3671-3216-8B8CC710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Kahe vektori kollineaarsuse</a:t>
            </a:r>
            <a:r>
              <a:rPr lang="et-EE" altLang="et-EE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4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tingimus</a:t>
            </a:r>
          </a:p>
        </p:txBody>
      </p:sp>
      <p:sp>
        <p:nvSpPr>
          <p:cNvPr id="10245" name="Sisu kohatäide 2">
            <a:extLst>
              <a:ext uri="{FF2B5EF4-FFF2-40B4-BE49-F238E27FC236}">
                <a16:creationId xmlns:a16="http://schemas.microsoft.com/office/drawing/2014/main" id="{825EBAB1-38FB-DFF4-A630-C311B6FB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Kaks vektorit on kollineaarsed parajasti siis, kui</a:t>
            </a:r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5E3B7E55-CEE4-31BC-D679-E9EF395E8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2857500"/>
          <a:ext cx="27146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2237700" imgH="10528300" progId="Equation.3">
                  <p:embed/>
                </p:oleObj>
              </mc:Choice>
              <mc:Fallback>
                <p:oleObj name="Microsoft Equation 3.0" r:id="rId2" imgW="22237700" imgH="1052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857500"/>
                        <a:ext cx="27146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7A91AFFF-0C40-C1C9-3181-C8C8B6582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0" y="2214563"/>
          <a:ext cx="1587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11696700" imgH="5270500" progId="Equation.3">
                  <p:embed/>
                </p:oleObj>
              </mc:Choice>
              <mc:Fallback>
                <p:oleObj name="Võrrand" r:id="rId4" imgW="11696700" imgH="527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214563"/>
                        <a:ext cx="15875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u kohatäide 2">
            <a:extLst>
              <a:ext uri="{FF2B5EF4-FFF2-40B4-BE49-F238E27FC236}">
                <a16:creationId xmlns:a16="http://schemas.microsoft.com/office/drawing/2014/main" id="{420806B6-8681-8889-9A3F-196EDD4D475E}"/>
              </a:ext>
            </a:extLst>
          </p:cNvPr>
          <p:cNvSpPr txBox="1">
            <a:spLocks/>
          </p:cNvSpPr>
          <p:nvPr/>
        </p:nvSpPr>
        <p:spPr bwMode="auto">
          <a:xfrm>
            <a:off x="612775" y="42576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 sz="2800">
                <a:latin typeface="Arial" panose="020B0604020202020204" pitchFamily="34" charset="0"/>
                <a:cs typeface="Arial" panose="020B0604020202020204" pitchFamily="34" charset="0"/>
              </a:rPr>
              <a:t>Kas vektorid on kollineaarsed?</a:t>
            </a:r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07665E93-66A5-FF96-FF4A-34EDFA4E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10247" name="Object 7">
            <a:extLst>
              <a:ext uri="{FF2B5EF4-FFF2-40B4-BE49-F238E27FC236}">
                <a16:creationId xmlns:a16="http://schemas.microsoft.com/office/drawing/2014/main" id="{532BEBC1-1170-5A6E-03E0-B4BDF13607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797425"/>
          <a:ext cx="1631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22500" imgH="5854700" progId="Equation.3">
                  <p:embed/>
                </p:oleObj>
              </mc:Choice>
              <mc:Fallback>
                <p:oleObj name="Equation" r:id="rId6" imgW="14922500" imgH="585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16319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68301E58-6720-90FF-B284-B321F22E04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5445125"/>
          <a:ext cx="1824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75100" imgH="5854700" progId="Equation.3">
                  <p:embed/>
                </p:oleObj>
              </mc:Choice>
              <mc:Fallback>
                <p:oleObj name="Equation" r:id="rId8" imgW="16675100" imgH="585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45125"/>
                        <a:ext cx="18240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41AF78-F8AF-80E4-0E29-0F90CF908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6850" y="4941888"/>
          <a:ext cx="3719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721300" imgH="9067800" progId="Equation.3">
                  <p:embed/>
                </p:oleObj>
              </mc:Choice>
              <mc:Fallback>
                <p:oleObj name="Equation" r:id="rId10" imgW="30721300" imgH="906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4941888"/>
                        <a:ext cx="3719513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45" grpId="0" autoUpdateAnimBg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D389D70D-0919-9842-F63A-4D466C40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altLang="et-EE" sz="4000">
                <a:cs typeface="Arial" panose="020B0604020202020204" pitchFamily="34" charset="0"/>
              </a:rPr>
              <a:t>Vektorite skalaarkorrutis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FAB83-4043-F1A1-6AFC-82808BE8D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Heldena Taperson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t-EE" sz="2000" dirty="0">
                <a:hlinkClick r:id="rId2"/>
              </a:rPr>
              <a:t>www.welovemath.ee</a:t>
            </a:r>
            <a:r>
              <a:rPr lang="et-EE" sz="2000" dirty="0"/>
              <a:t> </a:t>
            </a:r>
          </a:p>
        </p:txBody>
      </p:sp>
      <p:pic>
        <p:nvPicPr>
          <p:cNvPr id="37891" name="Picture 3" descr="logo.png">
            <a:extLst>
              <a:ext uri="{FF2B5EF4-FFF2-40B4-BE49-F238E27FC236}">
                <a16:creationId xmlns:a16="http://schemas.microsoft.com/office/drawing/2014/main" id="{889972CD-4E05-CA24-5450-7F1753FC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A03CFC6-99B4-F58C-4922-1A9345B774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7859713" cy="1439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altLang="et-EE" sz="2800"/>
              <a:t>    Vektorite      ja      </a:t>
            </a:r>
            <a:r>
              <a:rPr lang="et-EE" altLang="et-EE" sz="2800">
                <a:solidFill>
                  <a:srgbClr val="FF3300"/>
                </a:solidFill>
              </a:rPr>
              <a:t>skalaarkorrutiseks</a:t>
            </a:r>
            <a:r>
              <a:rPr lang="et-EE" altLang="et-EE" sz="2800"/>
              <a:t> nimetatakse nende vektorite pikkuste ja vektorite vahelise nurga koosinuse korrutist.  </a:t>
            </a:r>
            <a:endParaRPr lang="en-US" altLang="et-EE" sz="2800"/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9E84824B-73B5-9155-7F21-8D76BA7F4AEA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620713"/>
          <a:ext cx="3603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5270500" progId="Equation.3">
                  <p:embed/>
                </p:oleObj>
              </mc:Choice>
              <mc:Fallback>
                <p:oleObj name="Equation" r:id="rId2" imgW="29210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20713"/>
                        <a:ext cx="3603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441909CB-2839-6112-E8E6-77CD3C569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620713"/>
          <a:ext cx="325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900" imgH="5270500" progId="Equation.3">
                  <p:embed/>
                </p:oleObj>
              </mc:Choice>
              <mc:Fallback>
                <p:oleObj name="Equation" r:id="rId4" imgW="26289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20713"/>
                        <a:ext cx="3254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>
            <a:extLst>
              <a:ext uri="{FF2B5EF4-FFF2-40B4-BE49-F238E27FC236}">
                <a16:creationId xmlns:a16="http://schemas.microsoft.com/office/drawing/2014/main" id="{1F807254-4DA8-2284-85AE-FE248BB67F0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555875" y="2276475"/>
          <a:ext cx="3281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035000" imgH="7607300" progId="Equation.3">
                  <p:embed/>
                </p:oleObj>
              </mc:Choice>
              <mc:Fallback>
                <p:oleObj name="Equation" r:id="rId6" imgW="26035000" imgH="7607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3281363" cy="958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>
            <a:extLst>
              <a:ext uri="{FF2B5EF4-FFF2-40B4-BE49-F238E27FC236}">
                <a16:creationId xmlns:a16="http://schemas.microsoft.com/office/drawing/2014/main" id="{2F81F053-CB21-7306-5BCF-10A82756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424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t-EE" altLang="et-EE" sz="2400">
                <a:solidFill>
                  <a:srgbClr val="FF3300"/>
                </a:solidFill>
                <a:latin typeface="Arial" panose="020B0604020202020204" pitchFamily="34" charset="0"/>
              </a:rPr>
              <a:t>Jäta meelde!</a:t>
            </a:r>
            <a:endParaRPr lang="en-US" altLang="et-E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12">
            <a:extLst>
              <a:ext uri="{FF2B5EF4-FFF2-40B4-BE49-F238E27FC236}">
                <a16:creationId xmlns:a16="http://schemas.microsoft.com/office/drawing/2014/main" id="{B0B51475-BC41-2BC8-EAD6-16794C26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933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t-EE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85" name="Object 13">
            <a:extLst>
              <a:ext uri="{FF2B5EF4-FFF2-40B4-BE49-F238E27FC236}">
                <a16:creationId xmlns:a16="http://schemas.microsoft.com/office/drawing/2014/main" id="{09D52911-9B8D-1FD7-E247-165FB0ED6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3500438"/>
          <a:ext cx="63627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048400" imgH="7607300" progId="Equation.3">
                  <p:embed/>
                </p:oleObj>
              </mc:Choice>
              <mc:Fallback>
                <p:oleObj name="Equation" r:id="rId8" imgW="57048400" imgH="7607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00438"/>
                        <a:ext cx="636270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>
            <a:extLst>
              <a:ext uri="{FF2B5EF4-FFF2-40B4-BE49-F238E27FC236}">
                <a16:creationId xmlns:a16="http://schemas.microsoft.com/office/drawing/2014/main" id="{277EF57E-0E78-027D-CC19-D82CF82F90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138" y="4149725"/>
          <a:ext cx="71770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363600" imgH="7607300" progId="Equation.3">
                  <p:embed/>
                </p:oleObj>
              </mc:Choice>
              <mc:Fallback>
                <p:oleObj name="Equation" r:id="rId10" imgW="64363600" imgH="7607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149725"/>
                        <a:ext cx="717708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>
            <a:extLst>
              <a:ext uri="{FF2B5EF4-FFF2-40B4-BE49-F238E27FC236}">
                <a16:creationId xmlns:a16="http://schemas.microsoft.com/office/drawing/2014/main" id="{12BE9C77-18DA-0F4D-3E64-AA68AB145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525" y="4797425"/>
          <a:ext cx="6035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127400" imgH="5854700" progId="Equation.3">
                  <p:embed/>
                </p:oleObj>
              </mc:Choice>
              <mc:Fallback>
                <p:oleObj name="Equation" r:id="rId12" imgW="54127400" imgH="5854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797425"/>
                        <a:ext cx="60356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3310098-6D7F-F24A-2F4B-22132A7CFE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6013" y="836613"/>
            <a:ext cx="6911975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t-EE" altLang="et-EE">
                <a:solidFill>
                  <a:srgbClr val="FF3300"/>
                </a:solidFill>
              </a:rPr>
              <a:t>Vektorite ristseisu tunnus</a:t>
            </a:r>
            <a:endParaRPr lang="en-US" altLang="et-EE">
              <a:solidFill>
                <a:srgbClr val="FF3300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6176D022-8484-63C0-9E86-20C0BCB5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775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</a:rPr>
              <a:t>Kaks vektorit on risti parajasti siis, kui nende skalaarkorrutis on 0.</a:t>
            </a:r>
            <a:endParaRPr lang="en-US" altLang="et-EE" sz="2800">
              <a:latin typeface="Arial" panose="020B0604020202020204" pitchFamily="34" charset="0"/>
            </a:endParaRPr>
          </a:p>
        </p:txBody>
      </p:sp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6B70FC79-FE69-DE13-CED4-0BA7C15B992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700338" y="2781300"/>
          <a:ext cx="4038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990300" imgH="5270500" progId="Equation.3">
                  <p:embed/>
                </p:oleObj>
              </mc:Choice>
              <mc:Fallback>
                <p:oleObj name="Equation" r:id="rId2" imgW="23990300" imgH="527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781300"/>
                        <a:ext cx="4038600" cy="885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A close up of a math problem&#10;&#10;Description automatically generated">
            <a:extLst>
              <a:ext uri="{FF2B5EF4-FFF2-40B4-BE49-F238E27FC236}">
                <a16:creationId xmlns:a16="http://schemas.microsoft.com/office/drawing/2014/main" id="{81935717-D8BE-7443-CF1A-C06011DE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644900"/>
            <a:ext cx="85661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6" descr="A close-up of a math problem&#10;&#10;Description automatically generated">
            <a:extLst>
              <a:ext uri="{FF2B5EF4-FFF2-40B4-BE49-F238E27FC236}">
                <a16:creationId xmlns:a16="http://schemas.microsoft.com/office/drawing/2014/main" id="{667AA31A-4550-56B7-F4DD-B8BBCA77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5438"/>
            <a:ext cx="87630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7">
            <a:extLst>
              <a:ext uri="{FF2B5EF4-FFF2-40B4-BE49-F238E27FC236}">
                <a16:creationId xmlns:a16="http://schemas.microsoft.com/office/drawing/2014/main" id="{00E2E627-E301-F59F-B079-F1CC8584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6308725"/>
            <a:ext cx="681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EE" altLang="en-EE" sz="1800" i="1">
                <a:latin typeface="Arial" panose="020B0604020202020204" pitchFamily="34" charset="0"/>
                <a:cs typeface="Arial" panose="020B0604020202020204" pitchFamily="34" charset="0"/>
              </a:rPr>
              <a:t>Tõnu Tõnso, Allar Veelmaa Matemaatika X klassile, Mathema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6A611A84-2993-5B01-7A1E-049E1A2571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00113" y="765175"/>
            <a:ext cx="7283450" cy="1081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t-EE" altLang="et-EE">
                <a:solidFill>
                  <a:srgbClr val="FF3300"/>
                </a:solidFill>
              </a:rPr>
              <a:t>Vektorite skalaarkorrutise arvutamine vektorite koordinaatide abil</a:t>
            </a:r>
            <a:endParaRPr lang="en-US" altLang="et-EE">
              <a:solidFill>
                <a:srgbClr val="FF3300"/>
              </a:solidFill>
            </a:endParaRP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48674DEF-09A4-28DF-2204-0483B22EE27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971550" y="1916113"/>
          <a:ext cx="15176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169900" imgH="5854700" progId="Equation.3">
                  <p:embed/>
                </p:oleObj>
              </mc:Choice>
              <mc:Fallback>
                <p:oleObj name="Equation" r:id="rId2" imgW="131699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15176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34BDD1FC-DB17-E571-470F-7A1715E92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2636838"/>
          <a:ext cx="151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169900" imgH="5854700" progId="Equation.3">
                  <p:embed/>
                </p:oleObj>
              </mc:Choice>
              <mc:Fallback>
                <p:oleObj name="Equation" r:id="rId4" imgW="13169900" imgH="585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1511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4FE74B52-10C7-696E-FFEB-BEEF3F61FAE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3708400" y="2205038"/>
          <a:ext cx="32813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6100" imgH="5270500" progId="Equation.3">
                  <p:embed/>
                </p:oleObj>
              </mc:Choice>
              <mc:Fallback>
                <p:oleObj name="Equation" r:id="rId6" imgW="23406100" imgH="527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05038"/>
                        <a:ext cx="3281363" cy="7381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>
            <a:extLst>
              <a:ext uri="{FF2B5EF4-FFF2-40B4-BE49-F238E27FC236}">
                <a16:creationId xmlns:a16="http://schemas.microsoft.com/office/drawing/2014/main" id="{EEBC539C-75AD-0236-C316-07BD6C71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44900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</a:rPr>
              <a:t>Vektorite skalaarkorrutis võrdub nende vastavate koordinaatide korrutiste summaga.</a:t>
            </a:r>
            <a:endParaRPr lang="en-US" altLang="et-EE" sz="280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F03AA-BAA5-0043-A52A-5F904C28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4646613"/>
            <a:ext cx="717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>
                <a:latin typeface="Arial" panose="020B0604020202020204" pitchFamily="34" charset="0"/>
              </a:rPr>
              <a:t>Kontrolli, kas antud vektorid asetsevad teineteise suhtes risti?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D7C963-B058-7846-98F1-248DEE241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046663"/>
          <a:ext cx="28638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29200" imgH="5854700" progId="Equation.3">
                  <p:embed/>
                </p:oleObj>
              </mc:Choice>
              <mc:Fallback>
                <p:oleObj name="Equation" r:id="rId8" imgW="30429200" imgH="5854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46663"/>
                        <a:ext cx="28638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C1E1D40-D038-59EE-EEF5-1C4D40650B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" y="5589588"/>
          <a:ext cx="3165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642300" imgH="9944100" progId="Equation.3">
                  <p:embed/>
                </p:oleObj>
              </mc:Choice>
              <mc:Fallback>
                <p:oleObj name="Equation" r:id="rId10" imgW="33642300" imgH="9944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589588"/>
                        <a:ext cx="31654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8F44A26-8493-9F10-9069-2FC0C2EA766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2288" y="1844675"/>
            <a:ext cx="7859712" cy="96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altLang="et-EE" sz="2800">
                <a:solidFill>
                  <a:srgbClr val="FF3300"/>
                </a:solidFill>
              </a:rPr>
              <a:t>Kahe vektori vahelise nurga leidmiseks</a:t>
            </a:r>
            <a:endParaRPr lang="en-US" altLang="et-EE" sz="2800">
              <a:solidFill>
                <a:srgbClr val="FF3300"/>
              </a:solidFill>
            </a:endParaRP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5863DF31-31C6-C121-FF3E-78965753D997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755650" y="549275"/>
          <a:ext cx="31686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5000" imgH="7607300" progId="Equation.3">
                  <p:embed/>
                </p:oleObj>
              </mc:Choice>
              <mc:Fallback>
                <p:oleObj name="Equation" r:id="rId2" imgW="26035000" imgH="7607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9275"/>
                        <a:ext cx="31686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>
            <a:extLst>
              <a:ext uri="{FF2B5EF4-FFF2-40B4-BE49-F238E27FC236}">
                <a16:creationId xmlns:a16="http://schemas.microsoft.com/office/drawing/2014/main" id="{2D0200F4-35AE-1E77-B02E-35E6C976FDC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6300788" y="1341438"/>
          <a:ext cx="251936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96100" imgH="13169900" progId="Equation.3">
                  <p:embed/>
                </p:oleObj>
              </mc:Choice>
              <mc:Fallback>
                <p:oleObj name="Equation" r:id="rId4" imgW="19596100" imgH="131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341438"/>
                        <a:ext cx="2519362" cy="1692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9702DC-CCA6-B1B2-3802-8644904B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2622550"/>
            <a:ext cx="352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Leia nurk vektorite vahel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D785A3-3B70-BA4D-1D67-E3532A85F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3084513"/>
          <a:ext cx="28638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29200" imgH="5854700" progId="Equation.3">
                  <p:embed/>
                </p:oleObj>
              </mc:Choice>
              <mc:Fallback>
                <p:oleObj name="Equation" r:id="rId6" imgW="30429200" imgH="5854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084513"/>
                        <a:ext cx="28638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137C39-7524-E4F1-BDA5-0A5FE6A3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789363"/>
            <a:ext cx="408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1. Leiame vektorite pikkused</a:t>
            </a:r>
          </a:p>
        </p:txBody>
      </p:sp>
      <p:sp>
        <p:nvSpPr>
          <p:cNvPr id="43015" name="Rectangle 2">
            <a:extLst>
              <a:ext uri="{FF2B5EF4-FFF2-40B4-BE49-F238E27FC236}">
                <a16:creationId xmlns:a16="http://schemas.microsoft.com/office/drawing/2014/main" id="{91DFEBD9-9390-004B-2CF1-2ABB34318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76311C-79F2-1C18-31CE-5469826669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783013"/>
          <a:ext cx="2765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642300" imgH="7899400" progId="Equation.3">
                  <p:embed/>
                </p:oleObj>
              </mc:Choice>
              <mc:Fallback>
                <p:oleObj name="Equation" r:id="rId8" imgW="33642300" imgH="789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783013"/>
                        <a:ext cx="2765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8">
            <a:extLst>
              <a:ext uri="{FF2B5EF4-FFF2-40B4-BE49-F238E27FC236}">
                <a16:creationId xmlns:a16="http://schemas.microsoft.com/office/drawing/2014/main" id="{A998B38D-6032-E053-F05D-6EA97401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600D04-0EC8-0D57-66C3-38A1E717E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437063"/>
          <a:ext cx="27495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58100" imgH="7607300" progId="Equation.3">
                  <p:embed/>
                </p:oleObj>
              </mc:Choice>
              <mc:Fallback>
                <p:oleObj name="Equation" r:id="rId10" imgW="33058100" imgH="7607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437063"/>
                        <a:ext cx="27495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249792-A809-5DE4-71D3-B34433AD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084763"/>
            <a:ext cx="241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2. Leiame nurga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F9A556-264A-8B21-9644-44959C3F8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0" y="5084763"/>
          <a:ext cx="31781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68100" imgH="14630400" progId="Equation.3">
                  <p:embed/>
                </p:oleObj>
              </mc:Choice>
              <mc:Fallback>
                <p:oleObj name="Equation" r:id="rId12" imgW="36868100" imgH="14630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84763"/>
                        <a:ext cx="3178175" cy="1258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E5C7-AADB-70FB-1724-364CF598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Vektorite liigid.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3CCD-25B6-B1E7-C891-251B74BB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Seotud vektor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, mille täielikuks määramiseks on vaja teada ka rakenduspunkti.</a:t>
            </a:r>
          </a:p>
          <a:p>
            <a:r>
              <a:rPr lang="et-EE" altLang="et-E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Libisev vektor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, mille rakenduspunkti võib vabalt valida vektori mõjusirgel.</a:t>
            </a:r>
          </a:p>
          <a:p>
            <a:r>
              <a:rPr lang="et-EE" altLang="et-E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Vabavektor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, mille rakenduspunkti võib ruumis vabalt valida.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3D51FA4-4A9E-772D-CB60-E6D1C6B9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Vektoriks nimetatakse suunatud sirglõiku</a:t>
            </a:r>
          </a:p>
        </p:txBody>
      </p:sp>
      <p:cxnSp>
        <p:nvCxnSpPr>
          <p:cNvPr id="5" name="Sirge noolkonnektor 4">
            <a:extLst>
              <a:ext uri="{FF2B5EF4-FFF2-40B4-BE49-F238E27FC236}">
                <a16:creationId xmlns:a16="http://schemas.microsoft.com/office/drawing/2014/main" id="{B33AA553-62BE-90F5-100C-D60F968403F1}"/>
              </a:ext>
            </a:extLst>
          </p:cNvPr>
          <p:cNvCxnSpPr/>
          <p:nvPr/>
        </p:nvCxnSpPr>
        <p:spPr>
          <a:xfrm flipV="1">
            <a:off x="1214438" y="2357438"/>
            <a:ext cx="3929062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35A99B4D-A2AF-C392-672E-00EFD2BAD961}"/>
              </a:ext>
            </a:extLst>
          </p:cNvPr>
          <p:cNvCxnSpPr/>
          <p:nvPr/>
        </p:nvCxnSpPr>
        <p:spPr>
          <a:xfrm>
            <a:off x="3929063" y="3643313"/>
            <a:ext cx="3429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44206A-71C0-EF81-73AA-517EC38B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429000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54482-E736-A66D-1D7F-9F0A77EC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184467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/>
              <a:t>B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CF4087F-C09F-0991-ECC2-04B0BF7C3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7813" y="3214688"/>
          <a:ext cx="5715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2921000" imgH="5270500" progId="Equation.3">
                  <p:embed/>
                </p:oleObj>
              </mc:Choice>
              <mc:Fallback>
                <p:oleObj name="Võrrand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214688"/>
                        <a:ext cx="5715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1887A3A1-CAC3-D578-6810-9F5963FFF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8788" y="2017713"/>
          <a:ext cx="8905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5854700" imgH="4978400" progId="Equation.3">
                  <p:embed/>
                </p:oleObj>
              </mc:Choice>
              <mc:Fallback>
                <p:oleObj name="Võrrand" r:id="rId4" imgW="5854700" imgH="497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2017713"/>
                        <a:ext cx="8905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DBB6B2-54C7-7706-0902-64C60835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149725"/>
            <a:ext cx="194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alguspunkt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44340-D16B-4045-F8D7-41570213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73238"/>
            <a:ext cx="194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lõpp-punkt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A70727-1358-346C-9D2C-660A432EA44C}"/>
              </a:ext>
            </a:extLst>
          </p:cNvPr>
          <p:cNvCxnSpPr/>
          <p:nvPr/>
        </p:nvCxnSpPr>
        <p:spPr>
          <a:xfrm flipH="1" flipV="1">
            <a:off x="1258888" y="3860800"/>
            <a:ext cx="360362" cy="36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4D9ED8-CA36-BCF0-020F-6E0763405DBE}"/>
              </a:ext>
            </a:extLst>
          </p:cNvPr>
          <p:cNvCxnSpPr/>
          <p:nvPr/>
        </p:nvCxnSpPr>
        <p:spPr>
          <a:xfrm>
            <a:off x="4211638" y="2133600"/>
            <a:ext cx="720725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A5AA55A-DF16-EBAC-1B57-FF516434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3600">
                <a:latin typeface="Arial" panose="020B0604020202020204" pitchFamily="34" charset="0"/>
                <a:cs typeface="Arial" panose="020B0604020202020204" pitchFamily="34" charset="0"/>
              </a:rPr>
              <a:t>Vektorid on </a:t>
            </a:r>
            <a:r>
              <a:rPr lang="et-EE" altLang="et-EE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paralleelsed ehk samasihilised ehk kollineaarsed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B3C8A0B-5534-293B-2225-E3B91D6C75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2428875"/>
          <a:ext cx="420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3" imgW="2921000" imgH="5270500" progId="Equation.3">
                  <p:embed/>
                </p:oleObj>
              </mc:Choice>
              <mc:Fallback>
                <p:oleObj name="Võrrand" r:id="rId3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428875"/>
                        <a:ext cx="4206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irge noolkonnektor 4">
            <a:extLst>
              <a:ext uri="{FF2B5EF4-FFF2-40B4-BE49-F238E27FC236}">
                <a16:creationId xmlns:a16="http://schemas.microsoft.com/office/drawing/2014/main" id="{F7A1C447-1388-9B6A-2F03-7D3ED9478A1B}"/>
              </a:ext>
            </a:extLst>
          </p:cNvPr>
          <p:cNvCxnSpPr/>
          <p:nvPr/>
        </p:nvCxnSpPr>
        <p:spPr>
          <a:xfrm>
            <a:off x="1428750" y="3071813"/>
            <a:ext cx="485775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9BE8D53C-5668-667B-58D0-A40DE8B7C064}"/>
              </a:ext>
            </a:extLst>
          </p:cNvPr>
          <p:cNvCxnSpPr/>
          <p:nvPr/>
        </p:nvCxnSpPr>
        <p:spPr>
          <a:xfrm>
            <a:off x="3643313" y="2143125"/>
            <a:ext cx="2286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74A9DCC-B7F7-AFFC-0CB9-F17AE895BD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1571625"/>
          <a:ext cx="4286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5" imgW="2921000" imgH="5270500" progId="Equation.3">
                  <p:embed/>
                </p:oleObj>
              </mc:Choice>
              <mc:Fallback>
                <p:oleObj name="Võrrand" r:id="rId5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571625"/>
                        <a:ext cx="4286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alkiri 1">
            <a:extLst>
              <a:ext uri="{FF2B5EF4-FFF2-40B4-BE49-F238E27FC236}">
                <a16:creationId xmlns:a16="http://schemas.microsoft.com/office/drawing/2014/main" id="{68DB14A3-D310-4D7D-32C3-9FEDB25F0A28}"/>
              </a:ext>
            </a:extLst>
          </p:cNvPr>
          <p:cNvSpPr txBox="1">
            <a:spLocks/>
          </p:cNvSpPr>
          <p:nvPr/>
        </p:nvSpPr>
        <p:spPr>
          <a:xfrm>
            <a:off x="482600" y="3571875"/>
            <a:ext cx="8229600" cy="164306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dirty="0">
                <a:ea typeface="+mj-ea"/>
                <a:cs typeface="Arial" pitchFamily="34" charset="0"/>
              </a:rPr>
              <a:t>Samasihilised vektorid on kas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3600" dirty="0">
                <a:solidFill>
                  <a:srgbClr val="FF0000"/>
                </a:solidFill>
                <a:ea typeface="+mj-ea"/>
                <a:cs typeface="Arial" pitchFamily="34" charset="0"/>
              </a:rPr>
              <a:t>samasuunalised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3600" dirty="0">
                <a:solidFill>
                  <a:srgbClr val="FF0000"/>
                </a:solidFill>
                <a:ea typeface="+mj-ea"/>
                <a:cs typeface="Arial" pitchFamily="34" charset="0"/>
              </a:rPr>
              <a:t>vastassuunalised</a:t>
            </a:r>
          </a:p>
        </p:txBody>
      </p:sp>
      <p:cxnSp>
        <p:nvCxnSpPr>
          <p:cNvPr id="11" name="Sirge noolkonnektor 10">
            <a:extLst>
              <a:ext uri="{FF2B5EF4-FFF2-40B4-BE49-F238E27FC236}">
                <a16:creationId xmlns:a16="http://schemas.microsoft.com/office/drawing/2014/main" id="{BB0E20CE-AB21-3955-64B4-9877DCD97C1A}"/>
              </a:ext>
            </a:extLst>
          </p:cNvPr>
          <p:cNvCxnSpPr/>
          <p:nvPr/>
        </p:nvCxnSpPr>
        <p:spPr>
          <a:xfrm rot="10800000">
            <a:off x="2857500" y="5715000"/>
            <a:ext cx="500062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A060E9FA-652E-32FC-CE2A-5D5C6F5D8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7750" y="5143500"/>
          <a:ext cx="361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7" imgW="2628900" imgH="5270500" progId="Equation.3">
                  <p:embed/>
                </p:oleObj>
              </mc:Choice>
              <mc:Fallback>
                <p:oleObj name="Võrrand" r:id="rId7" imgW="26289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143500"/>
                        <a:ext cx="3619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1D961C41-559E-FFFD-B1E4-F2E7BFBAC3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1938" y="4071938"/>
          <a:ext cx="1314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9" imgW="10236200" imgH="5270500" progId="Equation.3">
                  <p:embed/>
                </p:oleObj>
              </mc:Choice>
              <mc:Fallback>
                <p:oleObj name="Võrrand" r:id="rId9" imgW="10236200" imgH="527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4071938"/>
                        <a:ext cx="1314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31EDDF6C-0607-3013-CC88-23DCA89A86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581525"/>
          <a:ext cx="1314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11" imgW="10236200" imgH="5270500" progId="Equation.3">
                  <p:embed/>
                </p:oleObj>
              </mc:Choice>
              <mc:Fallback>
                <p:oleObj name="Võrrand" r:id="rId11" imgW="10236200" imgH="527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81525"/>
                        <a:ext cx="1314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CE757B-D4F9-E849-F2CD-D9D05B13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2071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t-EE" sz="4000" dirty="0">
                <a:latin typeface="Arial" pitchFamily="34" charset="0"/>
                <a:cs typeface="Arial" pitchFamily="34" charset="0"/>
              </a:rPr>
              <a:t>Kaks vektorit on </a:t>
            </a:r>
            <a:r>
              <a:rPr lang="et-E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võrdsed</a:t>
            </a:r>
            <a:r>
              <a:rPr lang="et-EE" sz="4000" dirty="0">
                <a:latin typeface="Arial" pitchFamily="34" charset="0"/>
                <a:cs typeface="Arial" pitchFamily="34" charset="0"/>
              </a:rPr>
              <a:t>, kui nad on</a:t>
            </a:r>
            <a:br>
              <a:rPr lang="et-EE" dirty="0">
                <a:latin typeface="Arial" pitchFamily="34" charset="0"/>
                <a:cs typeface="Arial" pitchFamily="34" charset="0"/>
              </a:rPr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21B58-AC50-5AED-6AC6-1239D6BB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428750"/>
            <a:ext cx="757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3600"/>
              <a:t>1) 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sama pikad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38344-CE17-42EA-11FB-E637EA7B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0716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3600"/>
              <a:t>2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) samasihilised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29A8A-D4FC-D0D3-132D-9D9CDFB5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643188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3600"/>
              <a:t>3) 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samasuunalised</a:t>
            </a:r>
          </a:p>
        </p:txBody>
      </p:sp>
      <p:pic>
        <p:nvPicPr>
          <p:cNvPr id="19462" name="Picture 6" descr="pilt">
            <a:extLst>
              <a:ext uri="{FF2B5EF4-FFF2-40B4-BE49-F238E27FC236}">
                <a16:creationId xmlns:a16="http://schemas.microsoft.com/office/drawing/2014/main" id="{A61FCA8D-A5EF-7516-9CB8-5AA3F0D7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82804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03EA73D-58A4-DD3B-5DBC-B627E0F49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Kui vektori alguspunkt 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ja lõpppunkt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siis </a:t>
            </a:r>
            <a:r>
              <a:rPr lang="et-EE" altLang="et-E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 koordinaadid </a:t>
            </a: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leiame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t-EE" altLang="et-E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et-EE" altLang="et-E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vektori pikkuse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t-EE" altLang="et-E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t-EE" altLang="et-E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Ehk kui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DC089B9E-F756-3415-5598-5365E8DE6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765175"/>
          <a:ext cx="15001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2" imgW="12877800" imgH="4978400" progId="Equation.3">
                  <p:embed/>
                </p:oleObj>
              </mc:Choice>
              <mc:Fallback>
                <p:oleObj name="Võrrand" r:id="rId2" imgW="12877800" imgH="497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765175"/>
                        <a:ext cx="15001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2">
            <a:extLst>
              <a:ext uri="{FF2B5EF4-FFF2-40B4-BE49-F238E27FC236}">
                <a16:creationId xmlns:a16="http://schemas.microsoft.com/office/drawing/2014/main" id="{40A73032-4B84-3919-E4ED-D9DF50C04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638" y="1392238"/>
          <a:ext cx="1603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4" imgW="13754100" imgH="4978400" progId="Equation.3">
                  <p:embed/>
                </p:oleObj>
              </mc:Choice>
              <mc:Fallback>
                <p:oleObj name="Võrrand" r:id="rId4" imgW="13754100" imgH="497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392238"/>
                        <a:ext cx="16033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150AC502-C1C9-1355-459F-F3AB38AA7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2500313"/>
          <a:ext cx="47212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6" imgW="31013400" imgH="5854700" progId="Equation.3">
                  <p:embed/>
                </p:oleObj>
              </mc:Choice>
              <mc:Fallback>
                <p:oleObj name="Võrrand" r:id="rId6" imgW="310134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500313"/>
                        <a:ext cx="47212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C7A785DC-E69A-6008-8D55-03D9D8AF7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7313" y="3643313"/>
          <a:ext cx="63690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8" imgW="41833800" imgH="7899400" progId="Equation.3">
                  <p:embed/>
                </p:oleObj>
              </mc:Choice>
              <mc:Fallback>
                <p:oleObj name="Võrrand" r:id="rId8" imgW="41833800" imgH="789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643313"/>
                        <a:ext cx="636905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6A2C3255-8BA0-BFEC-D5A1-982C9FE551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4773613"/>
          <a:ext cx="20145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10" imgW="13754100" imgH="5854700" progId="Equation.3">
                  <p:embed/>
                </p:oleObj>
              </mc:Choice>
              <mc:Fallback>
                <p:oleObj name="Võrrand" r:id="rId10" imgW="13754100" imgH="5854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773613"/>
                        <a:ext cx="20145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800B6E34-A827-F047-0F50-773676FA9E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4724400"/>
          <a:ext cx="29575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õrrand" r:id="rId12" imgW="20193000" imgH="7607300" progId="Equation.3">
                  <p:embed/>
                </p:oleObj>
              </mc:Choice>
              <mc:Fallback>
                <p:oleObj name="Võrrand" r:id="rId12" imgW="20193000" imgH="7607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24400"/>
                        <a:ext cx="29575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1439A0-FD1E-6B8E-4603-53A0469BE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589588"/>
          <a:ext cx="1885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77800" imgH="5854700" progId="Equation.3">
                  <p:embed/>
                </p:oleObj>
              </mc:Choice>
              <mc:Fallback>
                <p:oleObj name="Equation" r:id="rId14" imgW="12877800" imgH="5854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89588"/>
                        <a:ext cx="18859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1AF02C-5455-546A-772F-6953F289C8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5516563"/>
          <a:ext cx="56578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620700" imgH="7607300" progId="Equation.3">
                  <p:embed/>
                </p:oleObj>
              </mc:Choice>
              <mc:Fallback>
                <p:oleObj name="Equation" r:id="rId16" imgW="38620700" imgH="7607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16563"/>
                        <a:ext cx="56578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7AC26-7D66-A053-50A7-495A5E18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732463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>
                <a:latin typeface="Arial" panose="020B0604020202020204" pitchFamily="34" charset="0"/>
              </a:rPr>
              <a:t>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879C-1884-A55E-40CB-62463CA5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EE" dirty="0">
                <a:latin typeface="Arial" panose="020B0604020202020204" pitchFamily="34" charset="0"/>
                <a:cs typeface="Arial" panose="020B0604020202020204" pitchFamily="34" charset="0"/>
              </a:rPr>
              <a:t>Vektorit, mille pikkus on 1 ü, nimetatakse ühikvektoriks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EE" dirty="0">
                <a:latin typeface="Arial" panose="020B0604020202020204" pitchFamily="34" charset="0"/>
                <a:cs typeface="Arial" panose="020B0604020202020204" pitchFamily="34" charset="0"/>
              </a:rPr>
              <a:t>Vektorit, mille pikkus on 0 ü, nimetatakse nullvektoriks</a:t>
            </a:r>
          </a:p>
        </p:txBody>
      </p:sp>
      <p:pic>
        <p:nvPicPr>
          <p:cNvPr id="4" name="Picture 3" title="a with rightwards arrow on top equals 1 open parentheses ü close parentheses">
            <a:extLst>
              <a:ext uri="{FF2B5EF4-FFF2-40B4-BE49-F238E27FC236}">
                <a16:creationId xmlns:a16="http://schemas.microsoft.com/office/drawing/2014/main" id="{41F67EB6-800E-5C2B-E6EA-A91C7E35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0" y="2636838"/>
            <a:ext cx="2146300" cy="493712"/>
          </a:xfrm>
          <a:prstGeom prst="rect">
            <a:avLst/>
          </a:prstGeom>
        </p:spPr>
      </p:pic>
      <p:pic>
        <p:nvPicPr>
          <p:cNvPr id="5" name="Picture 4" title="0 with rightwards arrow on top equals 0 open parentheses ü close parentheses">
            <a:extLst>
              <a:ext uri="{FF2B5EF4-FFF2-40B4-BE49-F238E27FC236}">
                <a16:creationId xmlns:a16="http://schemas.microsoft.com/office/drawing/2014/main" id="{618D0BEB-6252-A3CC-C63B-F399C769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38" y="4167188"/>
            <a:ext cx="1941512" cy="65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>
            <a:extLst>
              <a:ext uri="{FF2B5EF4-FFF2-40B4-BE49-F238E27FC236}">
                <a16:creationId xmlns:a16="http://schemas.microsoft.com/office/drawing/2014/main" id="{B1DB9331-0C9B-DE58-A2E6-709129FBF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223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TV lk. 68 ül. 14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EFD847E-B30C-B67D-D4BA-7F27509FE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1268413"/>
          <a:ext cx="49371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666900" imgH="6146800" progId="Equation.DSMT4">
                  <p:embed/>
                </p:oleObj>
              </mc:Choice>
              <mc:Fallback>
                <p:oleObj name="Equation" r:id="rId2" imgW="52666900" imgH="614680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268413"/>
                        <a:ext cx="49371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BFA1649-E7C8-8B16-323B-EED68B407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1951038"/>
          <a:ext cx="4608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10100" imgH="4686300" progId="Equation.DSMT4">
                  <p:embed/>
                </p:oleObj>
              </mc:Choice>
              <mc:Fallback>
                <p:oleObj name="Equation" r:id="rId4" imgW="42710100" imgH="46863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951038"/>
                        <a:ext cx="46085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EE3B6C3-C45E-EA8A-5632-A95FB2C54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3573463"/>
          <a:ext cx="4368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81200" imgH="4686300" progId="Equation.DSMT4">
                  <p:embed/>
                </p:oleObj>
              </mc:Choice>
              <mc:Fallback>
                <p:oleObj name="Equation" r:id="rId6" imgW="40081200" imgH="468630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573463"/>
                        <a:ext cx="4368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EEF773-FFC1-5BC8-9AE5-8E143C39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493963"/>
            <a:ext cx="791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Alguspunkti koordinaatide leidmiseks lahutan lõpppunkti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koordinaatidest vastavad vektori koordinaadid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B6847-114C-10ED-1FDC-4A2B0D11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221163"/>
            <a:ext cx="7621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Lõpp-punkti koordinaatide leidmiseks liidan algusunkti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2400">
                <a:latin typeface="Arial" panose="020B0604020202020204" pitchFamily="34" charset="0"/>
              </a:rPr>
              <a:t>koordinaatidele vastavad vektori koordinaadid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570</Words>
  <Application>Microsoft Macintosh PowerPoint</Application>
  <PresentationFormat>On-screen Show (4:3)</PresentationFormat>
  <Paragraphs>95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Office'i kujundus</vt:lpstr>
      <vt:lpstr>Võrrand</vt:lpstr>
      <vt:lpstr>Microsoft Equation 3.0</vt:lpstr>
      <vt:lpstr>MathType 7.0 Equation</vt:lpstr>
      <vt:lpstr>Vektor</vt:lpstr>
      <vt:lpstr>PowerPoint Presentation</vt:lpstr>
      <vt:lpstr>Vektorite liigid.</vt:lpstr>
      <vt:lpstr>Vektoriks nimetatakse suunatud sirglõiku</vt:lpstr>
      <vt:lpstr>Vektorid on paralleelsed ehk samasihilised ehk kollineaarsed</vt:lpstr>
      <vt:lpstr>Kaks vektorit on võrdsed, kui nad on   </vt:lpstr>
      <vt:lpstr>PowerPoint Presentation</vt:lpstr>
      <vt:lpstr>PowerPoint Presentation</vt:lpstr>
      <vt:lpstr>PowerPoint Presentation</vt:lpstr>
      <vt:lpstr>Tehted vektoritega</vt:lpstr>
      <vt:lpstr>Vektorite liitmise kolmnurgareegel</vt:lpstr>
      <vt:lpstr>PowerPoint Presentation</vt:lpstr>
      <vt:lpstr>Vektorite liitmise rööpkülikureegel</vt:lpstr>
      <vt:lpstr>PowerPoint Presentation</vt:lpstr>
      <vt:lpstr>PowerPoint Presentation</vt:lpstr>
      <vt:lpstr>Vektorite lahutamine</vt:lpstr>
      <vt:lpstr>PowerPoint Presentation</vt:lpstr>
      <vt:lpstr>PowerPoint Presentation</vt:lpstr>
      <vt:lpstr>Vektori korrutamisel arvuga</vt:lpstr>
      <vt:lpstr>PowerPoint Presentation</vt:lpstr>
      <vt:lpstr>Kahe vektori kollineaarsuse tingimus</vt:lpstr>
      <vt:lpstr>Vektorite skalaarkorrutis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</dc:title>
  <dc:creator>heldena0263</dc:creator>
  <cp:lastModifiedBy>Heldena Taperson</cp:lastModifiedBy>
  <cp:revision>68</cp:revision>
  <dcterms:created xsi:type="dcterms:W3CDTF">2010-03-29T17:33:42Z</dcterms:created>
  <dcterms:modified xsi:type="dcterms:W3CDTF">2023-10-15T10:06:13Z</dcterms:modified>
</cp:coreProperties>
</file>