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2" r:id="rId2"/>
    <p:sldId id="256" r:id="rId3"/>
    <p:sldId id="261" r:id="rId4"/>
    <p:sldId id="257" r:id="rId5"/>
    <p:sldId id="258" r:id="rId6"/>
    <p:sldId id="264" r:id="rId7"/>
    <p:sldId id="259" r:id="rId8"/>
    <p:sldId id="260" r:id="rId9"/>
  </p:sldIdLst>
  <p:sldSz cx="9144000" cy="6858000" type="screen4x3"/>
  <p:notesSz cx="6858000" cy="9144000"/>
  <p:defaultTextStyle>
    <a:defPPr>
      <a:defRPr lang="et-EE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53" y="-6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2C696-B25F-4487-B152-5E37AF42EAEF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B0D65-F990-4BA4-9BCC-1CEECAB42D2D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0CB1D-88D0-4D21-9AAD-A434D48047B2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283BC-629D-40B2-99A9-52CB4E8A4798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41969-936D-4C60-A4A7-AEAFD9CEEDFD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E867A-1C63-4B48-A1A8-47F2FDAFE9C2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B382F-1598-4D7B-A7D4-47B0255030CA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6D151-7605-48D8-9E2E-62F0EFC0BFCD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2C642-B746-4CB2-9975-A1F5E7A75F29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934A4-C82A-4E61-91B4-8DBF58E8D257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A24BA-A707-4E0B-BE36-EB959447E298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t-EE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A736149-1B90-442D-8A46-2432CCA38D52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welovemath.ee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0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sz="4000" smtClean="0">
                <a:latin typeface="Arial" charset="0"/>
                <a:cs typeface="Arial" charset="0"/>
              </a:rPr>
              <a:t>Koonus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t-EE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Heldena Taperson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t-EE" sz="2000" dirty="0" smtClean="0">
                <a:hlinkClick r:id="rId2"/>
              </a:rPr>
              <a:t>www.welovemath.ee</a:t>
            </a:r>
            <a:r>
              <a:rPr lang="et-EE" sz="2000" dirty="0" smtClean="0"/>
              <a:t> </a:t>
            </a:r>
          </a:p>
        </p:txBody>
      </p:sp>
      <p:pic>
        <p:nvPicPr>
          <p:cNvPr id="3076" name="Picture 3" descr="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638" y="4724400"/>
            <a:ext cx="72866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Pildiotsingu koonus tulemu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4868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ildiotsingu koonus tulemu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69269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Pildiotsingu koonus tulemu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437112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1628775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t-E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Koonus</a:t>
            </a:r>
            <a:r>
              <a:rPr lang="et-EE" dirty="0" smtClean="0">
                <a:solidFill>
                  <a:srgbClr val="FF0000"/>
                </a:solidFill>
              </a:rPr>
              <a:t> on pöördkeha</a:t>
            </a:r>
            <a:r>
              <a:rPr lang="et-EE" dirty="0" smtClean="0">
                <a:solidFill>
                  <a:schemeClr val="tx1"/>
                </a:solidFill>
              </a:rPr>
              <a:t>, mis tekib täisnurkse kolmnurga pöörlemisel ümber ühe kaateti.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t-E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5292725" y="1600200"/>
            <a:ext cx="3394075" cy="453072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t-EE" sz="2800" smtClean="0">
                <a:solidFill>
                  <a:srgbClr val="FF0000"/>
                </a:solidFill>
                <a:latin typeface="Arial" charset="0"/>
                <a:cs typeface="Arial" charset="0"/>
              </a:rPr>
              <a:t>Koonuse külgpind</a:t>
            </a:r>
          </a:p>
          <a:p>
            <a:pPr>
              <a:buFont typeface="Wingdings" pitchFamily="2" charset="2"/>
              <a:buChar char="Ø"/>
            </a:pPr>
            <a:r>
              <a:rPr lang="et-EE" sz="2800" smtClean="0">
                <a:solidFill>
                  <a:srgbClr val="FF0000"/>
                </a:solidFill>
                <a:latin typeface="Arial" charset="0"/>
                <a:cs typeface="Arial" charset="0"/>
              </a:rPr>
              <a:t>Koonuse põhi </a:t>
            </a:r>
          </a:p>
          <a:p>
            <a:endParaRPr lang="et-EE" smtClean="0">
              <a:solidFill>
                <a:srgbClr val="FF00FF"/>
              </a:solidFill>
            </a:endParaRPr>
          </a:p>
        </p:txBody>
      </p:sp>
      <p:grpSp>
        <p:nvGrpSpPr>
          <p:cNvPr id="5123" name="Group 19"/>
          <p:cNvGrpSpPr>
            <a:grpSpLocks/>
          </p:cNvGrpSpPr>
          <p:nvPr/>
        </p:nvGrpSpPr>
        <p:grpSpPr bwMode="auto">
          <a:xfrm>
            <a:off x="827088" y="1412875"/>
            <a:ext cx="4492625" cy="4103688"/>
            <a:chOff x="521" y="890"/>
            <a:chExt cx="2830" cy="2585"/>
          </a:xfrm>
        </p:grpSpPr>
        <p:sp>
          <p:nvSpPr>
            <p:cNvPr id="5124" name="Arc 5"/>
            <p:cNvSpPr>
              <a:spLocks/>
            </p:cNvSpPr>
            <p:nvPr/>
          </p:nvSpPr>
          <p:spPr bwMode="auto">
            <a:xfrm>
              <a:off x="1806" y="2698"/>
              <a:ext cx="1268" cy="389"/>
            </a:xfrm>
            <a:custGeom>
              <a:avLst/>
              <a:gdLst>
                <a:gd name="T0" fmla="*/ 0 w 21600"/>
                <a:gd name="T1" fmla="*/ 0 h 21600"/>
                <a:gd name="T2" fmla="*/ 1268 w 21600"/>
                <a:gd name="T3" fmla="*/ 389 h 21600"/>
                <a:gd name="T4" fmla="*/ 0 w 21600"/>
                <a:gd name="T5" fmla="*/ 389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587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5125" name="Arc 6"/>
            <p:cNvSpPr>
              <a:spLocks/>
            </p:cNvSpPr>
            <p:nvPr/>
          </p:nvSpPr>
          <p:spPr bwMode="auto">
            <a:xfrm flipH="1">
              <a:off x="537" y="2717"/>
              <a:ext cx="1269" cy="389"/>
            </a:xfrm>
            <a:custGeom>
              <a:avLst/>
              <a:gdLst>
                <a:gd name="T0" fmla="*/ 0 w 21600"/>
                <a:gd name="T1" fmla="*/ 0 h 21600"/>
                <a:gd name="T2" fmla="*/ 1269 w 21600"/>
                <a:gd name="T3" fmla="*/ 389 h 21600"/>
                <a:gd name="T4" fmla="*/ 0 w 21600"/>
                <a:gd name="T5" fmla="*/ 389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587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5126" name="Arc 7"/>
            <p:cNvSpPr>
              <a:spLocks/>
            </p:cNvSpPr>
            <p:nvPr/>
          </p:nvSpPr>
          <p:spPr bwMode="auto">
            <a:xfrm flipV="1">
              <a:off x="1821" y="3087"/>
              <a:ext cx="1269" cy="388"/>
            </a:xfrm>
            <a:custGeom>
              <a:avLst/>
              <a:gdLst>
                <a:gd name="T0" fmla="*/ 0 w 21600"/>
                <a:gd name="T1" fmla="*/ 0 h 21600"/>
                <a:gd name="T2" fmla="*/ 1269 w 21600"/>
                <a:gd name="T3" fmla="*/ 388 h 21600"/>
                <a:gd name="T4" fmla="*/ 0 w 21600"/>
                <a:gd name="T5" fmla="*/ 388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5127" name="Arc 8"/>
            <p:cNvSpPr>
              <a:spLocks/>
            </p:cNvSpPr>
            <p:nvPr/>
          </p:nvSpPr>
          <p:spPr bwMode="auto">
            <a:xfrm flipH="1" flipV="1">
              <a:off x="529" y="3087"/>
              <a:ext cx="1269" cy="388"/>
            </a:xfrm>
            <a:custGeom>
              <a:avLst/>
              <a:gdLst>
                <a:gd name="T0" fmla="*/ 0 w 21600"/>
                <a:gd name="T1" fmla="*/ 0 h 21600"/>
                <a:gd name="T2" fmla="*/ 1269 w 21600"/>
                <a:gd name="T3" fmla="*/ 388 h 21600"/>
                <a:gd name="T4" fmla="*/ 0 w 21600"/>
                <a:gd name="T5" fmla="*/ 388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5128" name="Line 9"/>
            <p:cNvSpPr>
              <a:spLocks noChangeShapeType="1"/>
            </p:cNvSpPr>
            <p:nvPr/>
          </p:nvSpPr>
          <p:spPr bwMode="auto">
            <a:xfrm flipH="1">
              <a:off x="521" y="1173"/>
              <a:ext cx="1293" cy="192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5129" name="Line 10"/>
            <p:cNvSpPr>
              <a:spLocks noChangeShapeType="1"/>
            </p:cNvSpPr>
            <p:nvPr/>
          </p:nvSpPr>
          <p:spPr bwMode="auto">
            <a:xfrm>
              <a:off x="1816" y="1192"/>
              <a:ext cx="1300" cy="1924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5130" name="Line 11"/>
            <p:cNvSpPr>
              <a:spLocks noChangeShapeType="1"/>
            </p:cNvSpPr>
            <p:nvPr/>
          </p:nvSpPr>
          <p:spPr bwMode="auto">
            <a:xfrm>
              <a:off x="1812" y="1202"/>
              <a:ext cx="0" cy="1904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5131" name="Line 12"/>
            <p:cNvSpPr>
              <a:spLocks noChangeShapeType="1"/>
            </p:cNvSpPr>
            <p:nvPr/>
          </p:nvSpPr>
          <p:spPr bwMode="auto">
            <a:xfrm>
              <a:off x="1812" y="3087"/>
              <a:ext cx="1245" cy="0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5132" name="Text Box 13"/>
            <p:cNvSpPr txBox="1">
              <a:spLocks noChangeArrowheads="1"/>
            </p:cNvSpPr>
            <p:nvPr/>
          </p:nvSpPr>
          <p:spPr bwMode="auto">
            <a:xfrm>
              <a:off x="1564" y="2931"/>
              <a:ext cx="298" cy="3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t-EE" sz="2400" b="0">
                  <a:latin typeface="Times New Roman" pitchFamily="18" charset="0"/>
                </a:rPr>
                <a:t>C</a:t>
              </a:r>
              <a:endParaRPr lang="et-EE" sz="2400" b="0"/>
            </a:p>
          </p:txBody>
        </p:sp>
        <p:sp>
          <p:nvSpPr>
            <p:cNvPr id="5133" name="Text Box 14"/>
            <p:cNvSpPr txBox="1">
              <a:spLocks noChangeArrowheads="1"/>
            </p:cNvSpPr>
            <p:nvPr/>
          </p:nvSpPr>
          <p:spPr bwMode="auto">
            <a:xfrm>
              <a:off x="1609" y="890"/>
              <a:ext cx="380" cy="3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t-EE" sz="2400" b="0">
                  <a:latin typeface="Times New Roman" pitchFamily="18" charset="0"/>
                </a:rPr>
                <a:t>A</a:t>
              </a:r>
              <a:endParaRPr lang="et-EE" sz="2400" b="0"/>
            </a:p>
          </p:txBody>
        </p:sp>
        <p:grpSp>
          <p:nvGrpSpPr>
            <p:cNvPr id="5134" name="Group 15"/>
            <p:cNvGrpSpPr>
              <a:grpSpLocks/>
            </p:cNvGrpSpPr>
            <p:nvPr/>
          </p:nvGrpSpPr>
          <p:grpSpPr bwMode="auto">
            <a:xfrm>
              <a:off x="1825" y="2810"/>
              <a:ext cx="232" cy="236"/>
              <a:chOff x="2001" y="7017"/>
              <a:chExt cx="420" cy="405"/>
            </a:xfrm>
          </p:grpSpPr>
          <p:sp>
            <p:nvSpPr>
              <p:cNvPr id="5136" name="Arc 16"/>
              <p:cNvSpPr>
                <a:spLocks/>
              </p:cNvSpPr>
              <p:nvPr/>
            </p:nvSpPr>
            <p:spPr bwMode="auto">
              <a:xfrm>
                <a:off x="2001" y="7017"/>
                <a:ext cx="420" cy="405"/>
              </a:xfrm>
              <a:custGeom>
                <a:avLst/>
                <a:gdLst>
                  <a:gd name="T0" fmla="*/ 0 w 21600"/>
                  <a:gd name="T1" fmla="*/ 0 h 21600"/>
                  <a:gd name="T2" fmla="*/ 420 w 21600"/>
                  <a:gd name="T3" fmla="*/ 405 h 21600"/>
                  <a:gd name="T4" fmla="*/ 0 w 21600"/>
                  <a:gd name="T5" fmla="*/ 405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5137" name="Oval 17"/>
              <p:cNvSpPr>
                <a:spLocks noChangeArrowheads="1"/>
              </p:cNvSpPr>
              <p:nvPr/>
            </p:nvSpPr>
            <p:spPr bwMode="auto">
              <a:xfrm>
                <a:off x="2142" y="7272"/>
                <a:ext cx="45" cy="4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t-EE"/>
              </a:p>
            </p:txBody>
          </p:sp>
        </p:grpSp>
        <p:sp>
          <p:nvSpPr>
            <p:cNvPr id="5135" name="Text Box 18"/>
            <p:cNvSpPr txBox="1">
              <a:spLocks noChangeArrowheads="1"/>
            </p:cNvSpPr>
            <p:nvPr/>
          </p:nvSpPr>
          <p:spPr bwMode="auto">
            <a:xfrm>
              <a:off x="2971" y="2886"/>
              <a:ext cx="380" cy="3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t-EE" sz="2400" b="0"/>
                <a:t>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5"/>
          <p:cNvGrpSpPr>
            <a:grpSpLocks/>
          </p:cNvGrpSpPr>
          <p:nvPr/>
        </p:nvGrpSpPr>
        <p:grpSpPr bwMode="auto">
          <a:xfrm>
            <a:off x="323850" y="1773238"/>
            <a:ext cx="4275138" cy="4103687"/>
            <a:chOff x="204" y="1117"/>
            <a:chExt cx="2693" cy="2585"/>
          </a:xfrm>
        </p:grpSpPr>
        <p:grpSp>
          <p:nvGrpSpPr>
            <p:cNvPr id="6148" name="Group 24"/>
            <p:cNvGrpSpPr>
              <a:grpSpLocks/>
            </p:cNvGrpSpPr>
            <p:nvPr/>
          </p:nvGrpSpPr>
          <p:grpSpPr bwMode="auto">
            <a:xfrm>
              <a:off x="204" y="1117"/>
              <a:ext cx="2404" cy="2585"/>
              <a:chOff x="204" y="1117"/>
              <a:chExt cx="2585" cy="2585"/>
            </a:xfrm>
          </p:grpSpPr>
          <p:sp>
            <p:nvSpPr>
              <p:cNvPr id="6153" name="Arc 5"/>
              <p:cNvSpPr>
                <a:spLocks/>
              </p:cNvSpPr>
              <p:nvPr/>
            </p:nvSpPr>
            <p:spPr bwMode="auto">
              <a:xfrm>
                <a:off x="1489" y="2925"/>
                <a:ext cx="1268" cy="389"/>
              </a:xfrm>
              <a:custGeom>
                <a:avLst/>
                <a:gdLst>
                  <a:gd name="T0" fmla="*/ 0 w 21600"/>
                  <a:gd name="T1" fmla="*/ 0 h 21600"/>
                  <a:gd name="T2" fmla="*/ 1268 w 21600"/>
                  <a:gd name="T3" fmla="*/ 389 h 21600"/>
                  <a:gd name="T4" fmla="*/ 0 w 21600"/>
                  <a:gd name="T5" fmla="*/ 389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6154" name="Arc 6"/>
              <p:cNvSpPr>
                <a:spLocks/>
              </p:cNvSpPr>
              <p:nvPr/>
            </p:nvSpPr>
            <p:spPr bwMode="auto">
              <a:xfrm flipH="1">
                <a:off x="220" y="2944"/>
                <a:ext cx="1269" cy="389"/>
              </a:xfrm>
              <a:custGeom>
                <a:avLst/>
                <a:gdLst>
                  <a:gd name="T0" fmla="*/ 0 w 21600"/>
                  <a:gd name="T1" fmla="*/ 0 h 21600"/>
                  <a:gd name="T2" fmla="*/ 1269 w 21600"/>
                  <a:gd name="T3" fmla="*/ 389 h 21600"/>
                  <a:gd name="T4" fmla="*/ 0 w 21600"/>
                  <a:gd name="T5" fmla="*/ 389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6155" name="Arc 7"/>
              <p:cNvSpPr>
                <a:spLocks/>
              </p:cNvSpPr>
              <p:nvPr/>
            </p:nvSpPr>
            <p:spPr bwMode="auto">
              <a:xfrm flipV="1">
                <a:off x="1504" y="3314"/>
                <a:ext cx="1269" cy="388"/>
              </a:xfrm>
              <a:custGeom>
                <a:avLst/>
                <a:gdLst>
                  <a:gd name="T0" fmla="*/ 0 w 21600"/>
                  <a:gd name="T1" fmla="*/ 0 h 21600"/>
                  <a:gd name="T2" fmla="*/ 1269 w 21600"/>
                  <a:gd name="T3" fmla="*/ 388 h 21600"/>
                  <a:gd name="T4" fmla="*/ 0 w 21600"/>
                  <a:gd name="T5" fmla="*/ 388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6156" name="Arc 8"/>
              <p:cNvSpPr>
                <a:spLocks/>
              </p:cNvSpPr>
              <p:nvPr/>
            </p:nvSpPr>
            <p:spPr bwMode="auto">
              <a:xfrm flipH="1" flipV="1">
                <a:off x="212" y="3314"/>
                <a:ext cx="1269" cy="388"/>
              </a:xfrm>
              <a:custGeom>
                <a:avLst/>
                <a:gdLst>
                  <a:gd name="T0" fmla="*/ 0 w 21600"/>
                  <a:gd name="T1" fmla="*/ 0 h 21600"/>
                  <a:gd name="T2" fmla="*/ 1269 w 21600"/>
                  <a:gd name="T3" fmla="*/ 388 h 21600"/>
                  <a:gd name="T4" fmla="*/ 0 w 21600"/>
                  <a:gd name="T5" fmla="*/ 388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6157" name="Line 9"/>
              <p:cNvSpPr>
                <a:spLocks noChangeShapeType="1"/>
              </p:cNvSpPr>
              <p:nvPr/>
            </p:nvSpPr>
            <p:spPr bwMode="auto">
              <a:xfrm flipH="1">
                <a:off x="204" y="1400"/>
                <a:ext cx="1293" cy="1923"/>
              </a:xfrm>
              <a:prstGeom prst="line">
                <a:avLst/>
              </a:prstGeom>
              <a:noFill/>
              <a:ln w="158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6158" name="Line 10"/>
              <p:cNvSpPr>
                <a:spLocks noChangeShapeType="1"/>
              </p:cNvSpPr>
              <p:nvPr/>
            </p:nvSpPr>
            <p:spPr bwMode="auto">
              <a:xfrm>
                <a:off x="1489" y="1419"/>
                <a:ext cx="1300" cy="1924"/>
              </a:xfrm>
              <a:prstGeom prst="line">
                <a:avLst/>
              </a:prstGeom>
              <a:noFill/>
              <a:ln w="158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6159" name="Line 11"/>
              <p:cNvSpPr>
                <a:spLocks noChangeShapeType="1"/>
              </p:cNvSpPr>
              <p:nvPr/>
            </p:nvSpPr>
            <p:spPr bwMode="auto">
              <a:xfrm>
                <a:off x="1495" y="1429"/>
                <a:ext cx="0" cy="1904"/>
              </a:xfrm>
              <a:prstGeom prst="line">
                <a:avLst/>
              </a:prstGeom>
              <a:noFill/>
              <a:ln w="15875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6160" name="Line 12"/>
              <p:cNvSpPr>
                <a:spLocks noChangeShapeType="1"/>
              </p:cNvSpPr>
              <p:nvPr/>
            </p:nvSpPr>
            <p:spPr bwMode="auto">
              <a:xfrm>
                <a:off x="1495" y="3314"/>
                <a:ext cx="1245" cy="0"/>
              </a:xfrm>
              <a:prstGeom prst="line">
                <a:avLst/>
              </a:prstGeom>
              <a:noFill/>
              <a:ln w="15875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6161" name="Text Box 13"/>
              <p:cNvSpPr txBox="1">
                <a:spLocks noChangeArrowheads="1"/>
              </p:cNvSpPr>
              <p:nvPr/>
            </p:nvSpPr>
            <p:spPr bwMode="auto">
              <a:xfrm>
                <a:off x="1247" y="3158"/>
                <a:ext cx="298" cy="3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t-EE" sz="2400" b="0">
                    <a:latin typeface="Times New Roman" pitchFamily="18" charset="0"/>
                  </a:rPr>
                  <a:t>C</a:t>
                </a:r>
                <a:endParaRPr lang="et-EE" sz="2400" b="0"/>
              </a:p>
            </p:txBody>
          </p:sp>
          <p:sp>
            <p:nvSpPr>
              <p:cNvPr id="6162" name="Text Box 14"/>
              <p:cNvSpPr txBox="1">
                <a:spLocks noChangeArrowheads="1"/>
              </p:cNvSpPr>
              <p:nvPr/>
            </p:nvSpPr>
            <p:spPr bwMode="auto">
              <a:xfrm>
                <a:off x="1292" y="1117"/>
                <a:ext cx="380" cy="3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t-EE" sz="2400" b="0">
                    <a:latin typeface="Times New Roman" pitchFamily="18" charset="0"/>
                  </a:rPr>
                  <a:t>A</a:t>
                </a:r>
                <a:endParaRPr lang="et-EE" sz="2400" b="0"/>
              </a:p>
            </p:txBody>
          </p:sp>
          <p:grpSp>
            <p:nvGrpSpPr>
              <p:cNvPr id="6163" name="Group 15"/>
              <p:cNvGrpSpPr>
                <a:grpSpLocks/>
              </p:cNvGrpSpPr>
              <p:nvPr/>
            </p:nvGrpSpPr>
            <p:grpSpPr bwMode="auto">
              <a:xfrm>
                <a:off x="1508" y="3037"/>
                <a:ext cx="232" cy="236"/>
                <a:chOff x="2001" y="7017"/>
                <a:chExt cx="420" cy="405"/>
              </a:xfrm>
            </p:grpSpPr>
            <p:sp>
              <p:nvSpPr>
                <p:cNvPr id="6164" name="Arc 16"/>
                <p:cNvSpPr>
                  <a:spLocks/>
                </p:cNvSpPr>
                <p:nvPr/>
              </p:nvSpPr>
              <p:spPr bwMode="auto">
                <a:xfrm>
                  <a:off x="2001" y="7017"/>
                  <a:ext cx="420" cy="405"/>
                </a:xfrm>
                <a:custGeom>
                  <a:avLst/>
                  <a:gdLst>
                    <a:gd name="T0" fmla="*/ 0 w 21600"/>
                    <a:gd name="T1" fmla="*/ 0 h 21600"/>
                    <a:gd name="T2" fmla="*/ 420 w 21600"/>
                    <a:gd name="T3" fmla="*/ 405 h 21600"/>
                    <a:gd name="T4" fmla="*/ 0 w 21600"/>
                    <a:gd name="T5" fmla="*/ 405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t-EE"/>
                </a:p>
              </p:txBody>
            </p:sp>
            <p:sp>
              <p:nvSpPr>
                <p:cNvPr id="6165" name="Oval 17"/>
                <p:cNvSpPr>
                  <a:spLocks noChangeArrowheads="1"/>
                </p:cNvSpPr>
                <p:nvPr/>
              </p:nvSpPr>
              <p:spPr bwMode="auto">
                <a:xfrm>
                  <a:off x="2142" y="7272"/>
                  <a:ext cx="45" cy="45"/>
                </a:xfrm>
                <a:prstGeom prst="ellipse">
                  <a:avLst/>
                </a:prstGeom>
                <a:solidFill>
                  <a:srgbClr val="00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t-EE"/>
                </a:p>
              </p:txBody>
            </p:sp>
          </p:grpSp>
        </p:grpSp>
        <p:sp>
          <p:nvSpPr>
            <p:cNvPr id="6149" name="Text Box 18"/>
            <p:cNvSpPr txBox="1">
              <a:spLocks noChangeArrowheads="1"/>
            </p:cNvSpPr>
            <p:nvPr/>
          </p:nvSpPr>
          <p:spPr bwMode="auto">
            <a:xfrm>
              <a:off x="2018" y="2024"/>
              <a:ext cx="380" cy="3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t-EE" sz="2400" b="0">
                  <a:solidFill>
                    <a:srgbClr val="FF0000"/>
                  </a:solidFill>
                  <a:latin typeface="Times New Roman" pitchFamily="18" charset="0"/>
                </a:rPr>
                <a:t>m</a:t>
              </a:r>
              <a:endParaRPr lang="et-EE" sz="2400" b="0"/>
            </a:p>
          </p:txBody>
        </p:sp>
        <p:sp>
          <p:nvSpPr>
            <p:cNvPr id="6150" name="Text Box 19"/>
            <p:cNvSpPr txBox="1">
              <a:spLocks noChangeArrowheads="1"/>
            </p:cNvSpPr>
            <p:nvPr/>
          </p:nvSpPr>
          <p:spPr bwMode="auto">
            <a:xfrm>
              <a:off x="1202" y="2205"/>
              <a:ext cx="380" cy="3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t-EE" sz="2400" b="0">
                  <a:solidFill>
                    <a:srgbClr val="FF0000"/>
                  </a:solidFill>
                  <a:latin typeface="Times New Roman" pitchFamily="18" charset="0"/>
                </a:rPr>
                <a:t>H</a:t>
              </a:r>
              <a:endParaRPr lang="et-EE" sz="2400" b="0"/>
            </a:p>
          </p:txBody>
        </p:sp>
        <p:sp>
          <p:nvSpPr>
            <p:cNvPr id="6151" name="Text Box 20"/>
            <p:cNvSpPr txBox="1">
              <a:spLocks noChangeArrowheads="1"/>
            </p:cNvSpPr>
            <p:nvPr/>
          </p:nvSpPr>
          <p:spPr bwMode="auto">
            <a:xfrm>
              <a:off x="1882" y="3249"/>
              <a:ext cx="380" cy="3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t-EE" sz="2400" b="0">
                  <a:solidFill>
                    <a:srgbClr val="FF0000"/>
                  </a:solidFill>
                  <a:latin typeface="Times New Roman" pitchFamily="18" charset="0"/>
                </a:rPr>
                <a:t>r</a:t>
              </a:r>
              <a:endParaRPr lang="et-EE" sz="2400" b="0"/>
            </a:p>
          </p:txBody>
        </p:sp>
        <p:sp>
          <p:nvSpPr>
            <p:cNvPr id="6152" name="Text Box 21"/>
            <p:cNvSpPr txBox="1">
              <a:spLocks noChangeArrowheads="1"/>
            </p:cNvSpPr>
            <p:nvPr/>
          </p:nvSpPr>
          <p:spPr bwMode="auto">
            <a:xfrm>
              <a:off x="2517" y="3158"/>
              <a:ext cx="380" cy="3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t-EE" sz="2400" b="0">
                  <a:latin typeface="Times New Roman" pitchFamily="18" charset="0"/>
                </a:rPr>
                <a:t>B</a:t>
              </a:r>
              <a:endParaRPr lang="et-EE" sz="2400" b="0"/>
            </a:p>
          </p:txBody>
        </p:sp>
      </p:grp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4284663" y="908050"/>
            <a:ext cx="4679950" cy="56165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t-EE" sz="2800" b="0">
                <a:solidFill>
                  <a:srgbClr val="FF0000"/>
                </a:solidFill>
                <a:cs typeface="Arial" charset="0"/>
              </a:rPr>
              <a:t>koonuse tipp </a:t>
            </a:r>
            <a:r>
              <a:rPr lang="et-EE" sz="2800" b="0">
                <a:cs typeface="Arial" charset="0"/>
              </a:rPr>
              <a:t>– A</a:t>
            </a:r>
          </a:p>
          <a:p>
            <a:pPr>
              <a:buFont typeface="Wingdings" pitchFamily="2" charset="2"/>
              <a:buChar char="Ø"/>
            </a:pPr>
            <a:r>
              <a:rPr lang="et-EE" sz="2800" b="0">
                <a:solidFill>
                  <a:srgbClr val="FF0000"/>
                </a:solidFill>
                <a:cs typeface="Arial" charset="0"/>
              </a:rPr>
              <a:t>koonuse telg </a:t>
            </a:r>
            <a:r>
              <a:rPr lang="et-EE" sz="2800" b="0">
                <a:cs typeface="Arial" charset="0"/>
              </a:rPr>
              <a:t>– kolmnurga kaatet, mille ümber kolmnurk pöörleb - AC</a:t>
            </a:r>
          </a:p>
          <a:p>
            <a:pPr>
              <a:buFont typeface="Wingdings" pitchFamily="2" charset="2"/>
              <a:buChar char="Ø"/>
            </a:pPr>
            <a:r>
              <a:rPr lang="et-EE" sz="2800" b="0">
                <a:solidFill>
                  <a:srgbClr val="FF0000"/>
                </a:solidFill>
                <a:cs typeface="Arial" charset="0"/>
              </a:rPr>
              <a:t>koonuse kõrgus </a:t>
            </a:r>
            <a:r>
              <a:rPr lang="et-EE" sz="2800" b="0">
                <a:cs typeface="Arial" charset="0"/>
              </a:rPr>
              <a:t>H = AC  tipu kaugus põhjast</a:t>
            </a:r>
          </a:p>
          <a:p>
            <a:pPr>
              <a:buFont typeface="Wingdings" pitchFamily="2" charset="2"/>
              <a:buChar char="Ø"/>
            </a:pPr>
            <a:r>
              <a:rPr lang="et-EE" sz="2800" b="0">
                <a:solidFill>
                  <a:srgbClr val="FF0000"/>
                </a:solidFill>
                <a:cs typeface="Arial" charset="0"/>
              </a:rPr>
              <a:t>koonuse moodustaja  </a:t>
            </a:r>
            <a:r>
              <a:rPr lang="et-EE" sz="2800" b="0">
                <a:cs typeface="Arial" charset="0"/>
              </a:rPr>
              <a:t>– kolmnurga hüpotenuus </a:t>
            </a:r>
          </a:p>
          <a:p>
            <a:pPr>
              <a:buFont typeface="Wingdings" pitchFamily="2" charset="2"/>
              <a:buChar char="Ø"/>
            </a:pPr>
            <a:r>
              <a:rPr lang="et-EE" sz="2800" b="0">
                <a:cs typeface="Arial" charset="0"/>
              </a:rPr>
              <a:t>m = AB</a:t>
            </a:r>
          </a:p>
          <a:p>
            <a:pPr>
              <a:buFont typeface="Wingdings" pitchFamily="2" charset="2"/>
              <a:buChar char="Ø"/>
            </a:pPr>
            <a:r>
              <a:rPr lang="et-EE" sz="2800" b="0">
                <a:solidFill>
                  <a:srgbClr val="FF0000"/>
                </a:solidFill>
                <a:cs typeface="Arial" charset="0"/>
              </a:rPr>
              <a:t>raadius</a:t>
            </a:r>
            <a:r>
              <a:rPr lang="et-EE" sz="2800" b="0">
                <a:cs typeface="Arial" charset="0"/>
              </a:rPr>
              <a:t>  r = BC</a:t>
            </a:r>
          </a:p>
          <a:p>
            <a:endParaRPr lang="et-EE" sz="2800" b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71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4114800" cy="1143000"/>
          </a:xfrm>
        </p:spPr>
        <p:txBody>
          <a:bodyPr/>
          <a:lstStyle/>
          <a:p>
            <a:r>
              <a:rPr lang="et-EE" sz="3200" smtClean="0">
                <a:solidFill>
                  <a:srgbClr val="FF0000"/>
                </a:solidFill>
                <a:latin typeface="Arial" charset="0"/>
                <a:cs typeface="Arial" charset="0"/>
              </a:rPr>
              <a:t>Koonuse pindala</a:t>
            </a:r>
          </a:p>
        </p:txBody>
      </p:sp>
      <p:graphicFrame>
        <p:nvGraphicFramePr>
          <p:cNvPr id="1030" name="Object 50"/>
          <p:cNvGraphicFramePr>
            <a:graphicFrameLocks noGrp="1" noChangeAspect="1"/>
          </p:cNvGraphicFramePr>
          <p:nvPr>
            <p:ph idx="1"/>
          </p:nvPr>
        </p:nvGraphicFramePr>
        <p:xfrm>
          <a:off x="4514850" y="375443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754438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95288" y="2276475"/>
            <a:ext cx="3816350" cy="3889375"/>
            <a:chOff x="1980" y="3060"/>
            <a:chExt cx="4680" cy="3960"/>
          </a:xfrm>
        </p:grpSpPr>
        <p:sp>
          <p:nvSpPr>
            <p:cNvPr id="1041" name="Arc 5"/>
            <p:cNvSpPr>
              <a:spLocks/>
            </p:cNvSpPr>
            <p:nvPr/>
          </p:nvSpPr>
          <p:spPr bwMode="auto">
            <a:xfrm>
              <a:off x="4306" y="5683"/>
              <a:ext cx="2296" cy="669"/>
            </a:xfrm>
            <a:custGeom>
              <a:avLst/>
              <a:gdLst>
                <a:gd name="T0" fmla="*/ 0 w 21600"/>
                <a:gd name="T1" fmla="*/ 0 h 21600"/>
                <a:gd name="T2" fmla="*/ 2296 w 21600"/>
                <a:gd name="T3" fmla="*/ 669 h 21600"/>
                <a:gd name="T4" fmla="*/ 0 w 21600"/>
                <a:gd name="T5" fmla="*/ 669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587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1042" name="Arc 6"/>
            <p:cNvSpPr>
              <a:spLocks/>
            </p:cNvSpPr>
            <p:nvPr/>
          </p:nvSpPr>
          <p:spPr bwMode="auto">
            <a:xfrm flipH="1">
              <a:off x="2009" y="5717"/>
              <a:ext cx="2297" cy="668"/>
            </a:xfrm>
            <a:custGeom>
              <a:avLst/>
              <a:gdLst>
                <a:gd name="T0" fmla="*/ 0 w 21600"/>
                <a:gd name="T1" fmla="*/ 0 h 21600"/>
                <a:gd name="T2" fmla="*/ 2297 w 21600"/>
                <a:gd name="T3" fmla="*/ 668 h 21600"/>
                <a:gd name="T4" fmla="*/ 0 w 21600"/>
                <a:gd name="T5" fmla="*/ 668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587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1043" name="Arc 7"/>
            <p:cNvSpPr>
              <a:spLocks/>
            </p:cNvSpPr>
            <p:nvPr/>
          </p:nvSpPr>
          <p:spPr bwMode="auto">
            <a:xfrm flipV="1">
              <a:off x="4334" y="6352"/>
              <a:ext cx="2297" cy="668"/>
            </a:xfrm>
            <a:custGeom>
              <a:avLst/>
              <a:gdLst>
                <a:gd name="T0" fmla="*/ 0 w 21600"/>
                <a:gd name="T1" fmla="*/ 0 h 21600"/>
                <a:gd name="T2" fmla="*/ 2297 w 21600"/>
                <a:gd name="T3" fmla="*/ 668 h 21600"/>
                <a:gd name="T4" fmla="*/ 0 w 21600"/>
                <a:gd name="T5" fmla="*/ 668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1044" name="Arc 8"/>
            <p:cNvSpPr>
              <a:spLocks/>
            </p:cNvSpPr>
            <p:nvPr/>
          </p:nvSpPr>
          <p:spPr bwMode="auto">
            <a:xfrm flipH="1" flipV="1">
              <a:off x="1994" y="6352"/>
              <a:ext cx="2297" cy="668"/>
            </a:xfrm>
            <a:custGeom>
              <a:avLst/>
              <a:gdLst>
                <a:gd name="T0" fmla="*/ 0 w 21600"/>
                <a:gd name="T1" fmla="*/ 0 h 21600"/>
                <a:gd name="T2" fmla="*/ 2297 w 21600"/>
                <a:gd name="T3" fmla="*/ 668 h 21600"/>
                <a:gd name="T4" fmla="*/ 0 w 21600"/>
                <a:gd name="T5" fmla="*/ 668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1045" name="Line 9"/>
            <p:cNvSpPr>
              <a:spLocks noChangeShapeType="1"/>
            </p:cNvSpPr>
            <p:nvPr/>
          </p:nvSpPr>
          <p:spPr bwMode="auto">
            <a:xfrm flipH="1">
              <a:off x="1980" y="3060"/>
              <a:ext cx="2340" cy="330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1046" name="Line 10"/>
            <p:cNvSpPr>
              <a:spLocks noChangeShapeType="1"/>
            </p:cNvSpPr>
            <p:nvPr/>
          </p:nvSpPr>
          <p:spPr bwMode="auto">
            <a:xfrm>
              <a:off x="4306" y="3093"/>
              <a:ext cx="2354" cy="3309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1047" name="Line 11"/>
            <p:cNvSpPr>
              <a:spLocks noChangeShapeType="1"/>
            </p:cNvSpPr>
            <p:nvPr/>
          </p:nvSpPr>
          <p:spPr bwMode="auto">
            <a:xfrm>
              <a:off x="4317" y="3110"/>
              <a:ext cx="0" cy="3275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1048" name="Line 12"/>
            <p:cNvSpPr>
              <a:spLocks noChangeShapeType="1"/>
            </p:cNvSpPr>
            <p:nvPr/>
          </p:nvSpPr>
          <p:spPr bwMode="auto">
            <a:xfrm>
              <a:off x="4317" y="6352"/>
              <a:ext cx="2253" cy="0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1049" name="Text Box 13"/>
            <p:cNvSpPr txBox="1">
              <a:spLocks noChangeArrowheads="1"/>
            </p:cNvSpPr>
            <p:nvPr/>
          </p:nvSpPr>
          <p:spPr bwMode="auto">
            <a:xfrm>
              <a:off x="3600" y="486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t-EE" sz="2800" b="0">
                  <a:latin typeface="Times New Roman" pitchFamily="18" charset="0"/>
                </a:rPr>
                <a:t>H</a:t>
              </a:r>
              <a:endParaRPr lang="et-EE" sz="2800" b="0"/>
            </a:p>
          </p:txBody>
        </p:sp>
        <p:sp>
          <p:nvSpPr>
            <p:cNvPr id="1050" name="Text Box 14"/>
            <p:cNvSpPr txBox="1">
              <a:spLocks noChangeArrowheads="1"/>
            </p:cNvSpPr>
            <p:nvPr/>
          </p:nvSpPr>
          <p:spPr bwMode="auto">
            <a:xfrm>
              <a:off x="5432" y="4254"/>
              <a:ext cx="688" cy="5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b="0" dirty="0">
                  <a:latin typeface="Times New Roman" pitchFamily="18" charset="0"/>
                </a:rPr>
                <a:t>m</a:t>
              </a:r>
              <a:endParaRPr lang="et-EE" sz="2800" b="0" dirty="0"/>
            </a:p>
          </p:txBody>
        </p:sp>
        <p:sp>
          <p:nvSpPr>
            <p:cNvPr id="1051" name="Text Box 15"/>
            <p:cNvSpPr txBox="1">
              <a:spLocks noChangeArrowheads="1"/>
            </p:cNvSpPr>
            <p:nvPr/>
          </p:nvSpPr>
          <p:spPr bwMode="auto">
            <a:xfrm>
              <a:off x="4922" y="6333"/>
              <a:ext cx="688" cy="5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t-EE" sz="2800" b="0">
                  <a:latin typeface="Times New Roman" pitchFamily="18" charset="0"/>
                </a:rPr>
                <a:t>r</a:t>
              </a:r>
              <a:endParaRPr lang="et-EE" sz="2800" b="0"/>
            </a:p>
          </p:txBody>
        </p:sp>
        <p:grpSp>
          <p:nvGrpSpPr>
            <p:cNvPr id="1052" name="Group 16"/>
            <p:cNvGrpSpPr>
              <a:grpSpLocks/>
            </p:cNvGrpSpPr>
            <p:nvPr/>
          </p:nvGrpSpPr>
          <p:grpSpPr bwMode="auto">
            <a:xfrm>
              <a:off x="4341" y="5877"/>
              <a:ext cx="420" cy="405"/>
              <a:chOff x="2001" y="7017"/>
              <a:chExt cx="420" cy="405"/>
            </a:xfrm>
          </p:grpSpPr>
          <p:sp>
            <p:nvSpPr>
              <p:cNvPr id="1053" name="Arc 17"/>
              <p:cNvSpPr>
                <a:spLocks/>
              </p:cNvSpPr>
              <p:nvPr/>
            </p:nvSpPr>
            <p:spPr bwMode="auto">
              <a:xfrm>
                <a:off x="2001" y="7017"/>
                <a:ext cx="420" cy="405"/>
              </a:xfrm>
              <a:custGeom>
                <a:avLst/>
                <a:gdLst>
                  <a:gd name="T0" fmla="*/ 0 w 21600"/>
                  <a:gd name="T1" fmla="*/ 0 h 21600"/>
                  <a:gd name="T2" fmla="*/ 420 w 21600"/>
                  <a:gd name="T3" fmla="*/ 405 h 21600"/>
                  <a:gd name="T4" fmla="*/ 0 w 21600"/>
                  <a:gd name="T5" fmla="*/ 405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1054" name="Oval 18"/>
              <p:cNvSpPr>
                <a:spLocks noChangeArrowheads="1"/>
              </p:cNvSpPr>
              <p:nvPr/>
            </p:nvSpPr>
            <p:spPr bwMode="auto">
              <a:xfrm>
                <a:off x="2142" y="7272"/>
                <a:ext cx="45" cy="4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t-EE"/>
              </a:p>
            </p:txBody>
          </p:sp>
        </p:grpSp>
      </p:grpSp>
      <p:sp>
        <p:nvSpPr>
          <p:cNvPr id="1034" name="Rectangle 36"/>
          <p:cNvSpPr>
            <a:spLocks noChangeArrowheads="1"/>
          </p:cNvSpPr>
          <p:nvPr/>
        </p:nvSpPr>
        <p:spPr bwMode="auto">
          <a:xfrm>
            <a:off x="0" y="30908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t-EE"/>
          </a:p>
        </p:txBody>
      </p:sp>
      <p:graphicFrame>
        <p:nvGraphicFramePr>
          <p:cNvPr id="8227" name="Object 35"/>
          <p:cNvGraphicFramePr>
            <a:graphicFrameLocks noChangeAspect="1"/>
          </p:cNvGraphicFramePr>
          <p:nvPr/>
        </p:nvGraphicFramePr>
        <p:xfrm>
          <a:off x="2484438" y="1052513"/>
          <a:ext cx="1873250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5" imgW="558720" imgH="253800" progId="Equation.3">
                  <p:embed/>
                </p:oleObj>
              </mc:Choice>
              <mc:Fallback>
                <p:oleObj name="Equation" r:id="rId5" imgW="558720" imgH="25380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1052513"/>
                        <a:ext cx="1873250" cy="8842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31" name="Object 39"/>
          <p:cNvGraphicFramePr>
            <a:graphicFrameLocks noChangeAspect="1"/>
          </p:cNvGraphicFramePr>
          <p:nvPr/>
        </p:nvGraphicFramePr>
        <p:xfrm>
          <a:off x="6372225" y="1125538"/>
          <a:ext cx="1944688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7" imgW="583947" imgH="228501" progId="Equation.3">
                  <p:embed/>
                </p:oleObj>
              </mc:Choice>
              <mc:Fallback>
                <p:oleObj name="Equation" r:id="rId7" imgW="583947" imgH="228501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1125538"/>
                        <a:ext cx="1944688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33" name="Object 41"/>
          <p:cNvGraphicFramePr>
            <a:graphicFrameLocks noChangeAspect="1"/>
          </p:cNvGraphicFramePr>
          <p:nvPr/>
        </p:nvGraphicFramePr>
        <p:xfrm>
          <a:off x="3851275" y="2349500"/>
          <a:ext cx="4676775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9" imgW="1498320" imgH="241200" progId="Equation.3">
                  <p:embed/>
                </p:oleObj>
              </mc:Choice>
              <mc:Fallback>
                <p:oleObj name="Equation" r:id="rId9" imgW="1498320" imgH="24120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2349500"/>
                        <a:ext cx="4676775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35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8948176"/>
              </p:ext>
            </p:extLst>
          </p:nvPr>
        </p:nvGraphicFramePr>
        <p:xfrm>
          <a:off x="3995936" y="3449628"/>
          <a:ext cx="23749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11" imgW="838080" imgH="203040" progId="Equation.3">
                  <p:embed/>
                </p:oleObj>
              </mc:Choice>
              <mc:Fallback>
                <p:oleObj name="Equation" r:id="rId11" imgW="838080" imgH="20304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3449628"/>
                        <a:ext cx="2374900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37" name="Text Box 45"/>
          <p:cNvSpPr txBox="1">
            <a:spLocks noChangeArrowheads="1"/>
          </p:cNvSpPr>
          <p:nvPr/>
        </p:nvSpPr>
        <p:spPr bwMode="auto">
          <a:xfrm>
            <a:off x="468313" y="1268413"/>
            <a:ext cx="34559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t-EE" sz="2400" b="0"/>
              <a:t>Põhja pindala</a:t>
            </a:r>
          </a:p>
        </p:txBody>
      </p:sp>
      <p:sp>
        <p:nvSpPr>
          <p:cNvPr id="8238" name="Text Box 46"/>
          <p:cNvSpPr txBox="1">
            <a:spLocks noChangeArrowheads="1"/>
          </p:cNvSpPr>
          <p:nvPr/>
        </p:nvSpPr>
        <p:spPr bwMode="auto">
          <a:xfrm>
            <a:off x="4572000" y="1268413"/>
            <a:ext cx="3455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t-EE" sz="2400" b="0"/>
              <a:t>Külgpindala</a:t>
            </a:r>
          </a:p>
        </p:txBody>
      </p:sp>
      <p:sp>
        <p:nvSpPr>
          <p:cNvPr id="8239" name="Text Box 47"/>
          <p:cNvSpPr txBox="1">
            <a:spLocks noChangeArrowheads="1"/>
          </p:cNvSpPr>
          <p:nvPr/>
        </p:nvSpPr>
        <p:spPr bwMode="auto">
          <a:xfrm>
            <a:off x="3851275" y="1916113"/>
            <a:ext cx="3455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t-EE" sz="2400" b="0"/>
              <a:t>Täispindala</a:t>
            </a:r>
          </a:p>
        </p:txBody>
      </p:sp>
      <p:sp>
        <p:nvSpPr>
          <p:cNvPr id="1039" name="Rectangle 5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t-EE"/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923432" y="3081328"/>
            <a:ext cx="37449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t-EE" dirty="0"/>
              <a:t>Pea meeles!</a:t>
            </a:r>
          </a:p>
        </p:txBody>
      </p:sp>
      <p:pic>
        <p:nvPicPr>
          <p:cNvPr id="31" name="Picture 2" descr="Pildiotsingu koonus tulemu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176141"/>
            <a:ext cx="3744416" cy="2529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4571093" y="4852696"/>
            <a:ext cx="504056" cy="58831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800" b="0" dirty="0">
                <a:latin typeface="Times New Roman" pitchFamily="18" charset="0"/>
              </a:rPr>
              <a:t>m</a:t>
            </a:r>
            <a:endParaRPr lang="et-EE" sz="2800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8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8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237" grpId="0"/>
      <p:bldP spid="8238" grpId="0"/>
      <p:bldP spid="8239" grpId="0"/>
      <p:bldP spid="33" grpId="0"/>
      <p:bldP spid="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0" name="Object 50"/>
          <p:cNvGraphicFramePr>
            <a:graphicFrameLocks noGrp="1" noChangeAspect="1"/>
          </p:cNvGraphicFramePr>
          <p:nvPr>
            <p:ph idx="1"/>
          </p:nvPr>
        </p:nvGraphicFramePr>
        <p:xfrm>
          <a:off x="4514850" y="375443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754438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95288" y="2276475"/>
            <a:ext cx="3816350" cy="3889375"/>
            <a:chOff x="1980" y="3060"/>
            <a:chExt cx="4680" cy="3960"/>
          </a:xfrm>
        </p:grpSpPr>
        <p:sp>
          <p:nvSpPr>
            <p:cNvPr id="1041" name="Arc 5"/>
            <p:cNvSpPr>
              <a:spLocks/>
            </p:cNvSpPr>
            <p:nvPr/>
          </p:nvSpPr>
          <p:spPr bwMode="auto">
            <a:xfrm>
              <a:off x="4306" y="5683"/>
              <a:ext cx="2296" cy="669"/>
            </a:xfrm>
            <a:custGeom>
              <a:avLst/>
              <a:gdLst>
                <a:gd name="T0" fmla="*/ 0 w 21600"/>
                <a:gd name="T1" fmla="*/ 0 h 21600"/>
                <a:gd name="T2" fmla="*/ 2296 w 21600"/>
                <a:gd name="T3" fmla="*/ 669 h 21600"/>
                <a:gd name="T4" fmla="*/ 0 w 21600"/>
                <a:gd name="T5" fmla="*/ 669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587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1042" name="Arc 6"/>
            <p:cNvSpPr>
              <a:spLocks/>
            </p:cNvSpPr>
            <p:nvPr/>
          </p:nvSpPr>
          <p:spPr bwMode="auto">
            <a:xfrm flipH="1">
              <a:off x="2009" y="5717"/>
              <a:ext cx="2297" cy="668"/>
            </a:xfrm>
            <a:custGeom>
              <a:avLst/>
              <a:gdLst>
                <a:gd name="T0" fmla="*/ 0 w 21600"/>
                <a:gd name="T1" fmla="*/ 0 h 21600"/>
                <a:gd name="T2" fmla="*/ 2297 w 21600"/>
                <a:gd name="T3" fmla="*/ 668 h 21600"/>
                <a:gd name="T4" fmla="*/ 0 w 21600"/>
                <a:gd name="T5" fmla="*/ 668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587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1043" name="Arc 7"/>
            <p:cNvSpPr>
              <a:spLocks/>
            </p:cNvSpPr>
            <p:nvPr/>
          </p:nvSpPr>
          <p:spPr bwMode="auto">
            <a:xfrm flipV="1">
              <a:off x="4334" y="6352"/>
              <a:ext cx="2297" cy="668"/>
            </a:xfrm>
            <a:custGeom>
              <a:avLst/>
              <a:gdLst>
                <a:gd name="T0" fmla="*/ 0 w 21600"/>
                <a:gd name="T1" fmla="*/ 0 h 21600"/>
                <a:gd name="T2" fmla="*/ 2297 w 21600"/>
                <a:gd name="T3" fmla="*/ 668 h 21600"/>
                <a:gd name="T4" fmla="*/ 0 w 21600"/>
                <a:gd name="T5" fmla="*/ 668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1044" name="Arc 8"/>
            <p:cNvSpPr>
              <a:spLocks/>
            </p:cNvSpPr>
            <p:nvPr/>
          </p:nvSpPr>
          <p:spPr bwMode="auto">
            <a:xfrm flipH="1" flipV="1">
              <a:off x="1994" y="6352"/>
              <a:ext cx="2297" cy="668"/>
            </a:xfrm>
            <a:custGeom>
              <a:avLst/>
              <a:gdLst>
                <a:gd name="T0" fmla="*/ 0 w 21600"/>
                <a:gd name="T1" fmla="*/ 0 h 21600"/>
                <a:gd name="T2" fmla="*/ 2297 w 21600"/>
                <a:gd name="T3" fmla="*/ 668 h 21600"/>
                <a:gd name="T4" fmla="*/ 0 w 21600"/>
                <a:gd name="T5" fmla="*/ 668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1045" name="Line 9"/>
            <p:cNvSpPr>
              <a:spLocks noChangeShapeType="1"/>
            </p:cNvSpPr>
            <p:nvPr/>
          </p:nvSpPr>
          <p:spPr bwMode="auto">
            <a:xfrm flipH="1">
              <a:off x="1980" y="3060"/>
              <a:ext cx="2340" cy="330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1046" name="Line 10"/>
            <p:cNvSpPr>
              <a:spLocks noChangeShapeType="1"/>
            </p:cNvSpPr>
            <p:nvPr/>
          </p:nvSpPr>
          <p:spPr bwMode="auto">
            <a:xfrm>
              <a:off x="4306" y="3093"/>
              <a:ext cx="2354" cy="3309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1047" name="Line 11"/>
            <p:cNvSpPr>
              <a:spLocks noChangeShapeType="1"/>
            </p:cNvSpPr>
            <p:nvPr/>
          </p:nvSpPr>
          <p:spPr bwMode="auto">
            <a:xfrm>
              <a:off x="4317" y="3110"/>
              <a:ext cx="0" cy="3275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1048" name="Line 12"/>
            <p:cNvSpPr>
              <a:spLocks noChangeShapeType="1"/>
            </p:cNvSpPr>
            <p:nvPr/>
          </p:nvSpPr>
          <p:spPr bwMode="auto">
            <a:xfrm>
              <a:off x="4317" y="6352"/>
              <a:ext cx="2253" cy="0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1049" name="Text Box 13"/>
            <p:cNvSpPr txBox="1">
              <a:spLocks noChangeArrowheads="1"/>
            </p:cNvSpPr>
            <p:nvPr/>
          </p:nvSpPr>
          <p:spPr bwMode="auto">
            <a:xfrm>
              <a:off x="3600" y="4860"/>
              <a:ext cx="54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t-EE" sz="2800" b="0">
                  <a:latin typeface="Times New Roman" pitchFamily="18" charset="0"/>
                </a:rPr>
                <a:t>H</a:t>
              </a:r>
              <a:endParaRPr lang="et-EE" sz="2800" b="0"/>
            </a:p>
          </p:txBody>
        </p:sp>
        <p:sp>
          <p:nvSpPr>
            <p:cNvPr id="1050" name="Text Box 14"/>
            <p:cNvSpPr txBox="1">
              <a:spLocks noChangeArrowheads="1"/>
            </p:cNvSpPr>
            <p:nvPr/>
          </p:nvSpPr>
          <p:spPr bwMode="auto">
            <a:xfrm>
              <a:off x="5432" y="4263"/>
              <a:ext cx="688" cy="5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b="0">
                  <a:latin typeface="Times New Roman" pitchFamily="18" charset="0"/>
                </a:rPr>
                <a:t>m</a:t>
              </a:r>
              <a:endParaRPr lang="et-EE" sz="2800" b="0"/>
            </a:p>
          </p:txBody>
        </p:sp>
        <p:sp>
          <p:nvSpPr>
            <p:cNvPr id="1051" name="Text Box 15"/>
            <p:cNvSpPr txBox="1">
              <a:spLocks noChangeArrowheads="1"/>
            </p:cNvSpPr>
            <p:nvPr/>
          </p:nvSpPr>
          <p:spPr bwMode="auto">
            <a:xfrm>
              <a:off x="4922" y="6333"/>
              <a:ext cx="688" cy="5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t-EE" sz="2800" b="0">
                  <a:latin typeface="Times New Roman" pitchFamily="18" charset="0"/>
                </a:rPr>
                <a:t>r</a:t>
              </a:r>
              <a:endParaRPr lang="et-EE" sz="2800" b="0"/>
            </a:p>
          </p:txBody>
        </p:sp>
        <p:grpSp>
          <p:nvGrpSpPr>
            <p:cNvPr id="1052" name="Group 16"/>
            <p:cNvGrpSpPr>
              <a:grpSpLocks/>
            </p:cNvGrpSpPr>
            <p:nvPr/>
          </p:nvGrpSpPr>
          <p:grpSpPr bwMode="auto">
            <a:xfrm>
              <a:off x="4341" y="5877"/>
              <a:ext cx="420" cy="405"/>
              <a:chOff x="2001" y="7017"/>
              <a:chExt cx="420" cy="405"/>
            </a:xfrm>
          </p:grpSpPr>
          <p:sp>
            <p:nvSpPr>
              <p:cNvPr id="1053" name="Arc 17"/>
              <p:cNvSpPr>
                <a:spLocks/>
              </p:cNvSpPr>
              <p:nvPr/>
            </p:nvSpPr>
            <p:spPr bwMode="auto">
              <a:xfrm>
                <a:off x="2001" y="7017"/>
                <a:ext cx="420" cy="405"/>
              </a:xfrm>
              <a:custGeom>
                <a:avLst/>
                <a:gdLst>
                  <a:gd name="T0" fmla="*/ 0 w 21600"/>
                  <a:gd name="T1" fmla="*/ 0 h 21600"/>
                  <a:gd name="T2" fmla="*/ 420 w 21600"/>
                  <a:gd name="T3" fmla="*/ 405 h 21600"/>
                  <a:gd name="T4" fmla="*/ 0 w 21600"/>
                  <a:gd name="T5" fmla="*/ 405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t-EE"/>
              </a:p>
            </p:txBody>
          </p:sp>
          <p:sp>
            <p:nvSpPr>
              <p:cNvPr id="1054" name="Oval 18"/>
              <p:cNvSpPr>
                <a:spLocks noChangeArrowheads="1"/>
              </p:cNvSpPr>
              <p:nvPr/>
            </p:nvSpPr>
            <p:spPr bwMode="auto">
              <a:xfrm>
                <a:off x="2142" y="7272"/>
                <a:ext cx="45" cy="45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t-EE"/>
              </a:p>
            </p:txBody>
          </p:sp>
        </p:grpSp>
      </p:grpSp>
      <p:sp>
        <p:nvSpPr>
          <p:cNvPr id="1034" name="Rectangle 36"/>
          <p:cNvSpPr>
            <a:spLocks noChangeArrowheads="1"/>
          </p:cNvSpPr>
          <p:nvPr/>
        </p:nvSpPr>
        <p:spPr bwMode="auto">
          <a:xfrm>
            <a:off x="0" y="30908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t-EE"/>
          </a:p>
        </p:txBody>
      </p:sp>
      <p:sp>
        <p:nvSpPr>
          <p:cNvPr id="8240" name="Rectangle 48"/>
          <p:cNvSpPr>
            <a:spLocks noChangeArrowheads="1"/>
          </p:cNvSpPr>
          <p:nvPr/>
        </p:nvSpPr>
        <p:spPr bwMode="auto">
          <a:xfrm>
            <a:off x="2646246" y="1268760"/>
            <a:ext cx="38274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t-EE" sz="3200" b="0" dirty="0">
                <a:solidFill>
                  <a:srgbClr val="FF0000"/>
                </a:solidFill>
              </a:rPr>
              <a:t>ja ruumala</a:t>
            </a:r>
          </a:p>
        </p:txBody>
      </p:sp>
      <p:sp>
        <p:nvSpPr>
          <p:cNvPr id="1039" name="Rectangle 5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t-EE"/>
          </a:p>
        </p:txBody>
      </p:sp>
      <p:graphicFrame>
        <p:nvGraphicFramePr>
          <p:cNvPr id="8244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8098491"/>
              </p:ext>
            </p:extLst>
          </p:nvPr>
        </p:nvGraphicFramePr>
        <p:xfrm>
          <a:off x="3923928" y="2291251"/>
          <a:ext cx="4103688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5" imgW="1524000" imgH="393700" progId="Equation.3">
                  <p:embed/>
                </p:oleObj>
              </mc:Choice>
              <mc:Fallback>
                <p:oleObj name="Equation" r:id="rId5" imgW="15240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2291251"/>
                        <a:ext cx="4103688" cy="1050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765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 smtClean="0">
                <a:solidFill>
                  <a:srgbClr val="FF0000"/>
                </a:solidFill>
                <a:latin typeface="Arial" charset="0"/>
                <a:cs typeface="Arial" charset="0"/>
              </a:rPr>
              <a:t>Koonuse telglõige on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892175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t-EE" sz="2800" smtClean="0">
                <a:latin typeface="Arial" charset="0"/>
                <a:cs typeface="Arial" charset="0"/>
              </a:rPr>
              <a:t> tasand, mis läbib koonuse telge </a:t>
            </a: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et-EE" sz="2800" smtClean="0">
                <a:latin typeface="Arial" charset="0"/>
                <a:cs typeface="Arial" charset="0"/>
              </a:rPr>
              <a:t> võrdhaarne kolmnurk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132138" y="2781300"/>
            <a:ext cx="3671887" cy="3384550"/>
            <a:chOff x="3057" y="3475"/>
            <a:chExt cx="4680" cy="3960"/>
          </a:xfrm>
        </p:grpSpPr>
        <p:sp>
          <p:nvSpPr>
            <p:cNvPr id="7173" name="Arc 5"/>
            <p:cNvSpPr>
              <a:spLocks/>
            </p:cNvSpPr>
            <p:nvPr/>
          </p:nvSpPr>
          <p:spPr bwMode="auto">
            <a:xfrm>
              <a:off x="5383" y="6098"/>
              <a:ext cx="2296" cy="669"/>
            </a:xfrm>
            <a:custGeom>
              <a:avLst/>
              <a:gdLst>
                <a:gd name="T0" fmla="*/ 0 w 21600"/>
                <a:gd name="T1" fmla="*/ 0 h 21600"/>
                <a:gd name="T2" fmla="*/ 2296 w 21600"/>
                <a:gd name="T3" fmla="*/ 669 h 21600"/>
                <a:gd name="T4" fmla="*/ 0 w 21600"/>
                <a:gd name="T5" fmla="*/ 669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587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7174" name="Arc 6"/>
            <p:cNvSpPr>
              <a:spLocks/>
            </p:cNvSpPr>
            <p:nvPr/>
          </p:nvSpPr>
          <p:spPr bwMode="auto">
            <a:xfrm flipH="1">
              <a:off x="3086" y="6132"/>
              <a:ext cx="2297" cy="668"/>
            </a:xfrm>
            <a:custGeom>
              <a:avLst/>
              <a:gdLst>
                <a:gd name="T0" fmla="*/ 0 w 21600"/>
                <a:gd name="T1" fmla="*/ 0 h 21600"/>
                <a:gd name="T2" fmla="*/ 2297 w 21600"/>
                <a:gd name="T3" fmla="*/ 668 h 21600"/>
                <a:gd name="T4" fmla="*/ 0 w 21600"/>
                <a:gd name="T5" fmla="*/ 668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587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7175" name="Arc 7"/>
            <p:cNvSpPr>
              <a:spLocks/>
            </p:cNvSpPr>
            <p:nvPr/>
          </p:nvSpPr>
          <p:spPr bwMode="auto">
            <a:xfrm flipV="1">
              <a:off x="5411" y="6767"/>
              <a:ext cx="2297" cy="668"/>
            </a:xfrm>
            <a:custGeom>
              <a:avLst/>
              <a:gdLst>
                <a:gd name="T0" fmla="*/ 0 w 21600"/>
                <a:gd name="T1" fmla="*/ 0 h 21600"/>
                <a:gd name="T2" fmla="*/ 2297 w 21600"/>
                <a:gd name="T3" fmla="*/ 668 h 21600"/>
                <a:gd name="T4" fmla="*/ 0 w 21600"/>
                <a:gd name="T5" fmla="*/ 668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7176" name="Arc 8"/>
            <p:cNvSpPr>
              <a:spLocks/>
            </p:cNvSpPr>
            <p:nvPr/>
          </p:nvSpPr>
          <p:spPr bwMode="auto">
            <a:xfrm flipH="1" flipV="1">
              <a:off x="3071" y="6767"/>
              <a:ext cx="2297" cy="668"/>
            </a:xfrm>
            <a:custGeom>
              <a:avLst/>
              <a:gdLst>
                <a:gd name="T0" fmla="*/ 0 w 21600"/>
                <a:gd name="T1" fmla="*/ 0 h 21600"/>
                <a:gd name="T2" fmla="*/ 2297 w 21600"/>
                <a:gd name="T3" fmla="*/ 668 h 21600"/>
                <a:gd name="T4" fmla="*/ 0 w 21600"/>
                <a:gd name="T5" fmla="*/ 668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7177" name="Line 9"/>
            <p:cNvSpPr>
              <a:spLocks noChangeShapeType="1"/>
            </p:cNvSpPr>
            <p:nvPr/>
          </p:nvSpPr>
          <p:spPr bwMode="auto">
            <a:xfrm flipH="1">
              <a:off x="3057" y="3475"/>
              <a:ext cx="2340" cy="3308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7178" name="Line 10"/>
            <p:cNvSpPr>
              <a:spLocks noChangeShapeType="1"/>
            </p:cNvSpPr>
            <p:nvPr/>
          </p:nvSpPr>
          <p:spPr bwMode="auto">
            <a:xfrm>
              <a:off x="5383" y="3508"/>
              <a:ext cx="2354" cy="330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7179" name="Line 11"/>
            <p:cNvSpPr>
              <a:spLocks noChangeShapeType="1"/>
            </p:cNvSpPr>
            <p:nvPr/>
          </p:nvSpPr>
          <p:spPr bwMode="auto">
            <a:xfrm>
              <a:off x="5394" y="3525"/>
              <a:ext cx="0" cy="3275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7180" name="Line 12"/>
            <p:cNvSpPr>
              <a:spLocks noChangeShapeType="1"/>
            </p:cNvSpPr>
            <p:nvPr/>
          </p:nvSpPr>
          <p:spPr bwMode="auto">
            <a:xfrm flipH="1">
              <a:off x="4220" y="3475"/>
              <a:ext cx="1177" cy="2763"/>
            </a:xfrm>
            <a:prstGeom prst="line">
              <a:avLst/>
            </a:prstGeom>
            <a:noFill/>
            <a:ln w="1587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7181" name="Line 13"/>
            <p:cNvSpPr>
              <a:spLocks noChangeShapeType="1"/>
            </p:cNvSpPr>
            <p:nvPr/>
          </p:nvSpPr>
          <p:spPr bwMode="auto">
            <a:xfrm>
              <a:off x="5397" y="3475"/>
              <a:ext cx="1263" cy="3863"/>
            </a:xfrm>
            <a:prstGeom prst="line">
              <a:avLst/>
            </a:prstGeom>
            <a:noFill/>
            <a:ln w="1587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7182" name="Line 14"/>
            <p:cNvSpPr>
              <a:spLocks noChangeShapeType="1"/>
            </p:cNvSpPr>
            <p:nvPr/>
          </p:nvSpPr>
          <p:spPr bwMode="auto">
            <a:xfrm>
              <a:off x="4240" y="6258"/>
              <a:ext cx="2420" cy="1080"/>
            </a:xfrm>
            <a:prstGeom prst="line">
              <a:avLst/>
            </a:prstGeom>
            <a:noFill/>
            <a:ln w="15875">
              <a:solidFill>
                <a:srgbClr val="339966"/>
              </a:solidFill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7183" name="Line 15"/>
            <p:cNvSpPr>
              <a:spLocks noChangeShapeType="1"/>
            </p:cNvSpPr>
            <p:nvPr/>
          </p:nvSpPr>
          <p:spPr bwMode="auto">
            <a:xfrm flipH="1">
              <a:off x="5037" y="3838"/>
              <a:ext cx="423" cy="5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7184" name="Line 16"/>
            <p:cNvSpPr>
              <a:spLocks noChangeShapeType="1"/>
            </p:cNvSpPr>
            <p:nvPr/>
          </p:nvSpPr>
          <p:spPr bwMode="auto">
            <a:xfrm flipH="1">
              <a:off x="4800" y="4015"/>
              <a:ext cx="777" cy="9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7185" name="Line 17"/>
            <p:cNvSpPr>
              <a:spLocks noChangeShapeType="1"/>
            </p:cNvSpPr>
            <p:nvPr/>
          </p:nvSpPr>
          <p:spPr bwMode="auto">
            <a:xfrm flipH="1">
              <a:off x="4523" y="4378"/>
              <a:ext cx="1117" cy="118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7186" name="Line 18"/>
            <p:cNvSpPr>
              <a:spLocks noChangeShapeType="1"/>
            </p:cNvSpPr>
            <p:nvPr/>
          </p:nvSpPr>
          <p:spPr bwMode="auto">
            <a:xfrm flipH="1">
              <a:off x="4286" y="4644"/>
              <a:ext cx="1440" cy="14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7187" name="Line 19"/>
            <p:cNvSpPr>
              <a:spLocks noChangeShapeType="1"/>
            </p:cNvSpPr>
            <p:nvPr/>
          </p:nvSpPr>
          <p:spPr bwMode="auto">
            <a:xfrm flipH="1">
              <a:off x="4483" y="4941"/>
              <a:ext cx="1340" cy="13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7188" name="Line 20"/>
            <p:cNvSpPr>
              <a:spLocks noChangeShapeType="1"/>
            </p:cNvSpPr>
            <p:nvPr/>
          </p:nvSpPr>
          <p:spPr bwMode="auto">
            <a:xfrm flipH="1">
              <a:off x="4666" y="5161"/>
              <a:ext cx="1337" cy="12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7189" name="Line 21"/>
            <p:cNvSpPr>
              <a:spLocks noChangeShapeType="1"/>
            </p:cNvSpPr>
            <p:nvPr/>
          </p:nvSpPr>
          <p:spPr bwMode="auto">
            <a:xfrm flipH="1">
              <a:off x="4883" y="5538"/>
              <a:ext cx="1117" cy="10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7190" name="Line 22"/>
            <p:cNvSpPr>
              <a:spLocks noChangeShapeType="1"/>
            </p:cNvSpPr>
            <p:nvPr/>
          </p:nvSpPr>
          <p:spPr bwMode="auto">
            <a:xfrm flipH="1">
              <a:off x="5180" y="5815"/>
              <a:ext cx="937" cy="8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7191" name="Line 23"/>
            <p:cNvSpPr>
              <a:spLocks noChangeShapeType="1"/>
            </p:cNvSpPr>
            <p:nvPr/>
          </p:nvSpPr>
          <p:spPr bwMode="auto">
            <a:xfrm flipH="1">
              <a:off x="5440" y="6175"/>
              <a:ext cx="677" cy="58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7192" name="Line 24"/>
            <p:cNvSpPr>
              <a:spLocks noChangeShapeType="1"/>
            </p:cNvSpPr>
            <p:nvPr/>
          </p:nvSpPr>
          <p:spPr bwMode="auto">
            <a:xfrm flipH="1">
              <a:off x="5680" y="6355"/>
              <a:ext cx="617" cy="48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7193" name="Line 25"/>
            <p:cNvSpPr>
              <a:spLocks noChangeShapeType="1"/>
            </p:cNvSpPr>
            <p:nvPr/>
          </p:nvSpPr>
          <p:spPr bwMode="auto">
            <a:xfrm flipH="1">
              <a:off x="5920" y="6638"/>
              <a:ext cx="460" cy="3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7194" name="Line 26"/>
            <p:cNvSpPr>
              <a:spLocks noChangeShapeType="1"/>
            </p:cNvSpPr>
            <p:nvPr/>
          </p:nvSpPr>
          <p:spPr bwMode="auto">
            <a:xfrm flipH="1">
              <a:off x="6260" y="6895"/>
              <a:ext cx="217" cy="1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 smtClean="0">
                <a:solidFill>
                  <a:srgbClr val="FF0000"/>
                </a:solidFill>
                <a:latin typeface="Arial" charset="0"/>
                <a:cs typeface="Arial" charset="0"/>
              </a:rPr>
              <a:t>Koonuse ristlõige 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341438"/>
            <a:ext cx="8229600" cy="1439862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t-EE" smtClean="0"/>
              <a:t>tasand, mis on risti teljega 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r>
              <a:rPr lang="et-EE" smtClean="0"/>
              <a:t>põhjaga paralleelne ring</a:t>
            </a:r>
          </a:p>
          <a:p>
            <a:endParaRPr lang="et-EE" smtClean="0"/>
          </a:p>
          <a:p>
            <a:endParaRPr lang="et-EE" smtClean="0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2843213" y="3068638"/>
            <a:ext cx="2971800" cy="2514600"/>
            <a:chOff x="1791" y="1933"/>
            <a:chExt cx="1872" cy="1584"/>
          </a:xfrm>
        </p:grpSpPr>
        <p:sp>
          <p:nvSpPr>
            <p:cNvPr id="8197" name="Arc 5"/>
            <p:cNvSpPr>
              <a:spLocks/>
            </p:cNvSpPr>
            <p:nvPr/>
          </p:nvSpPr>
          <p:spPr bwMode="auto">
            <a:xfrm>
              <a:off x="2724" y="3000"/>
              <a:ext cx="918" cy="267"/>
            </a:xfrm>
            <a:custGeom>
              <a:avLst/>
              <a:gdLst>
                <a:gd name="T0" fmla="*/ 0 w 21600"/>
                <a:gd name="T1" fmla="*/ 0 h 21600"/>
                <a:gd name="T2" fmla="*/ 918 w 21600"/>
                <a:gd name="T3" fmla="*/ 267 h 21600"/>
                <a:gd name="T4" fmla="*/ 0 w 21600"/>
                <a:gd name="T5" fmla="*/ 26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587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8198" name="Arc 6"/>
            <p:cNvSpPr>
              <a:spLocks/>
            </p:cNvSpPr>
            <p:nvPr/>
          </p:nvSpPr>
          <p:spPr bwMode="auto">
            <a:xfrm flipH="1">
              <a:off x="1803" y="2996"/>
              <a:ext cx="918" cy="267"/>
            </a:xfrm>
            <a:custGeom>
              <a:avLst/>
              <a:gdLst>
                <a:gd name="T0" fmla="*/ 0 w 21600"/>
                <a:gd name="T1" fmla="*/ 0 h 21600"/>
                <a:gd name="T2" fmla="*/ 918 w 21600"/>
                <a:gd name="T3" fmla="*/ 267 h 21600"/>
                <a:gd name="T4" fmla="*/ 0 w 21600"/>
                <a:gd name="T5" fmla="*/ 26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587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8199" name="Arc 7"/>
            <p:cNvSpPr>
              <a:spLocks/>
            </p:cNvSpPr>
            <p:nvPr/>
          </p:nvSpPr>
          <p:spPr bwMode="auto">
            <a:xfrm flipV="1">
              <a:off x="2733" y="3250"/>
              <a:ext cx="918" cy="267"/>
            </a:xfrm>
            <a:custGeom>
              <a:avLst/>
              <a:gdLst>
                <a:gd name="T0" fmla="*/ 0 w 21600"/>
                <a:gd name="T1" fmla="*/ 0 h 21600"/>
                <a:gd name="T2" fmla="*/ 918 w 21600"/>
                <a:gd name="T3" fmla="*/ 267 h 21600"/>
                <a:gd name="T4" fmla="*/ 0 w 21600"/>
                <a:gd name="T5" fmla="*/ 26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8200" name="Arc 8"/>
            <p:cNvSpPr>
              <a:spLocks/>
            </p:cNvSpPr>
            <p:nvPr/>
          </p:nvSpPr>
          <p:spPr bwMode="auto">
            <a:xfrm flipH="1" flipV="1">
              <a:off x="1797" y="3250"/>
              <a:ext cx="918" cy="267"/>
            </a:xfrm>
            <a:custGeom>
              <a:avLst/>
              <a:gdLst>
                <a:gd name="T0" fmla="*/ 0 w 21600"/>
                <a:gd name="T1" fmla="*/ 0 h 21600"/>
                <a:gd name="T2" fmla="*/ 918 w 21600"/>
                <a:gd name="T3" fmla="*/ 267 h 21600"/>
                <a:gd name="T4" fmla="*/ 0 w 21600"/>
                <a:gd name="T5" fmla="*/ 26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8201" name="Line 9"/>
            <p:cNvSpPr>
              <a:spLocks noChangeShapeType="1"/>
            </p:cNvSpPr>
            <p:nvPr/>
          </p:nvSpPr>
          <p:spPr bwMode="auto">
            <a:xfrm flipH="1">
              <a:off x="1791" y="1933"/>
              <a:ext cx="936" cy="1323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8202" name="Line 10"/>
            <p:cNvSpPr>
              <a:spLocks noChangeShapeType="1"/>
            </p:cNvSpPr>
            <p:nvPr/>
          </p:nvSpPr>
          <p:spPr bwMode="auto">
            <a:xfrm>
              <a:off x="2721" y="1946"/>
              <a:ext cx="942" cy="1324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8203" name="Line 11"/>
            <p:cNvSpPr>
              <a:spLocks noChangeShapeType="1"/>
            </p:cNvSpPr>
            <p:nvPr/>
          </p:nvSpPr>
          <p:spPr bwMode="auto">
            <a:xfrm>
              <a:off x="2726" y="1953"/>
              <a:ext cx="0" cy="1310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8204" name="Arc 12"/>
            <p:cNvSpPr>
              <a:spLocks/>
            </p:cNvSpPr>
            <p:nvPr/>
          </p:nvSpPr>
          <p:spPr bwMode="auto">
            <a:xfrm flipH="1" flipV="1">
              <a:off x="2223" y="2653"/>
              <a:ext cx="504" cy="169"/>
            </a:xfrm>
            <a:custGeom>
              <a:avLst/>
              <a:gdLst>
                <a:gd name="T0" fmla="*/ 0 w 21600"/>
                <a:gd name="T1" fmla="*/ 0 h 21600"/>
                <a:gd name="T2" fmla="*/ 504 w 21600"/>
                <a:gd name="T3" fmla="*/ 169 h 21600"/>
                <a:gd name="T4" fmla="*/ 0 w 21600"/>
                <a:gd name="T5" fmla="*/ 169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8205" name="Arc 13"/>
            <p:cNvSpPr>
              <a:spLocks/>
            </p:cNvSpPr>
            <p:nvPr/>
          </p:nvSpPr>
          <p:spPr bwMode="auto">
            <a:xfrm flipV="1">
              <a:off x="2729" y="2679"/>
              <a:ext cx="504" cy="144"/>
            </a:xfrm>
            <a:custGeom>
              <a:avLst/>
              <a:gdLst>
                <a:gd name="T0" fmla="*/ 0 w 21600"/>
                <a:gd name="T1" fmla="*/ 0 h 21600"/>
                <a:gd name="T2" fmla="*/ 504 w 21600"/>
                <a:gd name="T3" fmla="*/ 144 h 21600"/>
                <a:gd name="T4" fmla="*/ 0 w 21600"/>
                <a:gd name="T5" fmla="*/ 144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8206" name="Arc 14"/>
            <p:cNvSpPr>
              <a:spLocks/>
            </p:cNvSpPr>
            <p:nvPr/>
          </p:nvSpPr>
          <p:spPr bwMode="auto">
            <a:xfrm flipH="1">
              <a:off x="2232" y="2462"/>
              <a:ext cx="503" cy="199"/>
            </a:xfrm>
            <a:custGeom>
              <a:avLst/>
              <a:gdLst>
                <a:gd name="T0" fmla="*/ 0 w 21600"/>
                <a:gd name="T1" fmla="*/ 0 h 21600"/>
                <a:gd name="T2" fmla="*/ 503 w 21600"/>
                <a:gd name="T3" fmla="*/ 199 h 21600"/>
                <a:gd name="T4" fmla="*/ 0 w 21600"/>
                <a:gd name="T5" fmla="*/ 199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587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8207" name="Arc 15"/>
            <p:cNvSpPr>
              <a:spLocks/>
            </p:cNvSpPr>
            <p:nvPr/>
          </p:nvSpPr>
          <p:spPr bwMode="auto">
            <a:xfrm>
              <a:off x="2736" y="2463"/>
              <a:ext cx="491" cy="199"/>
            </a:xfrm>
            <a:custGeom>
              <a:avLst/>
              <a:gdLst>
                <a:gd name="T0" fmla="*/ 0 w 21600"/>
                <a:gd name="T1" fmla="*/ 0 h 21600"/>
                <a:gd name="T2" fmla="*/ 491 w 21600"/>
                <a:gd name="T3" fmla="*/ 199 h 21600"/>
                <a:gd name="T4" fmla="*/ 0 w 21600"/>
                <a:gd name="T5" fmla="*/ 199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5875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8208" name="Line 16"/>
            <p:cNvSpPr>
              <a:spLocks noChangeShapeType="1"/>
            </p:cNvSpPr>
            <p:nvPr/>
          </p:nvSpPr>
          <p:spPr bwMode="auto">
            <a:xfrm flipH="1">
              <a:off x="2245" y="2523"/>
              <a:ext cx="13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8209" name="Line 17"/>
            <p:cNvSpPr>
              <a:spLocks noChangeShapeType="1"/>
            </p:cNvSpPr>
            <p:nvPr/>
          </p:nvSpPr>
          <p:spPr bwMode="auto">
            <a:xfrm flipH="1">
              <a:off x="2284" y="2478"/>
              <a:ext cx="233" cy="2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8210" name="Line 18"/>
            <p:cNvSpPr>
              <a:spLocks noChangeShapeType="1"/>
            </p:cNvSpPr>
            <p:nvPr/>
          </p:nvSpPr>
          <p:spPr bwMode="auto">
            <a:xfrm flipH="1">
              <a:off x="2376" y="2459"/>
              <a:ext cx="273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8211" name="Line 19"/>
            <p:cNvSpPr>
              <a:spLocks noChangeShapeType="1"/>
            </p:cNvSpPr>
            <p:nvPr/>
          </p:nvSpPr>
          <p:spPr bwMode="auto">
            <a:xfrm flipH="1">
              <a:off x="2517" y="2478"/>
              <a:ext cx="227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8212" name="Line 20"/>
            <p:cNvSpPr>
              <a:spLocks noChangeShapeType="1"/>
            </p:cNvSpPr>
            <p:nvPr/>
          </p:nvSpPr>
          <p:spPr bwMode="auto">
            <a:xfrm flipH="1">
              <a:off x="2767" y="2484"/>
              <a:ext cx="227" cy="3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8213" name="Line 21"/>
            <p:cNvSpPr>
              <a:spLocks noChangeShapeType="1"/>
            </p:cNvSpPr>
            <p:nvPr/>
          </p:nvSpPr>
          <p:spPr bwMode="auto">
            <a:xfrm flipH="1">
              <a:off x="2642" y="2473"/>
              <a:ext cx="228" cy="3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8214" name="Line 22"/>
            <p:cNvSpPr>
              <a:spLocks noChangeShapeType="1"/>
            </p:cNvSpPr>
            <p:nvPr/>
          </p:nvSpPr>
          <p:spPr bwMode="auto">
            <a:xfrm flipH="1">
              <a:off x="2920" y="2523"/>
              <a:ext cx="187" cy="2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  <p:sp>
          <p:nvSpPr>
            <p:cNvPr id="8215" name="Line 23"/>
            <p:cNvSpPr>
              <a:spLocks noChangeShapeType="1"/>
            </p:cNvSpPr>
            <p:nvPr/>
          </p:nvSpPr>
          <p:spPr bwMode="auto">
            <a:xfrm flipH="1">
              <a:off x="3029" y="2587"/>
              <a:ext cx="139" cy="1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t-E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109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Equation</vt:lpstr>
      <vt:lpstr>Koonus</vt:lpstr>
      <vt:lpstr>PowerPoint Presentation</vt:lpstr>
      <vt:lpstr>PowerPoint Presentation</vt:lpstr>
      <vt:lpstr>PowerPoint Presentation</vt:lpstr>
      <vt:lpstr>Koonuse pindala</vt:lpstr>
      <vt:lpstr>PowerPoint Presentation</vt:lpstr>
      <vt:lpstr>Koonuse telglõige on </vt:lpstr>
      <vt:lpstr>Koonuse ristlõige on</vt:lpstr>
    </vt:vector>
  </TitlesOfParts>
  <Company>- ETH0 -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KOONUS</dc:title>
  <dc:creator>Heidi</dc:creator>
  <cp:lastModifiedBy>Heldena</cp:lastModifiedBy>
  <cp:revision>16</cp:revision>
  <dcterms:created xsi:type="dcterms:W3CDTF">2009-04-26T10:05:17Z</dcterms:created>
  <dcterms:modified xsi:type="dcterms:W3CDTF">2016-08-25T07:11:50Z</dcterms:modified>
</cp:coreProperties>
</file>